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752" r:id="rId4"/>
    <p:sldMasterId id="2147484341" r:id="rId5"/>
    <p:sldMasterId id="2147484353" r:id="rId6"/>
    <p:sldMasterId id="2147484971" r:id="rId7"/>
    <p:sldMasterId id="2147485204" r:id="rId8"/>
    <p:sldMasterId id="2147485645" r:id="rId9"/>
    <p:sldMasterId id="2147485669" r:id="rId10"/>
    <p:sldMasterId id="2147486091" r:id="rId11"/>
  </p:sldMasterIdLst>
  <p:sldIdLst>
    <p:sldId id="328" r:id="rId12"/>
    <p:sldId id="382" r:id="rId13"/>
    <p:sldId id="383" r:id="rId14"/>
    <p:sldId id="384" r:id="rId15"/>
    <p:sldId id="306" r:id="rId16"/>
    <p:sldId id="290" r:id="rId17"/>
    <p:sldId id="344" r:id="rId18"/>
    <p:sldId id="364" r:id="rId19"/>
    <p:sldId id="365" r:id="rId20"/>
    <p:sldId id="366" r:id="rId21"/>
    <p:sldId id="367" r:id="rId22"/>
    <p:sldId id="368" r:id="rId23"/>
    <p:sldId id="369" r:id="rId24"/>
    <p:sldId id="381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43" r:id="rId36"/>
    <p:sldId id="338" r:id="rId37"/>
    <p:sldId id="339" r:id="rId38"/>
    <p:sldId id="340" r:id="rId39"/>
    <p:sldId id="341" r:id="rId40"/>
    <p:sldId id="342" r:id="rId41"/>
    <p:sldId id="324" r:id="rId42"/>
    <p:sldId id="325" r:id="rId43"/>
    <p:sldId id="292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9C9C9"/>
    <a:srgbClr val="D1FFFF"/>
    <a:srgbClr val="C1FFFF"/>
    <a:srgbClr val="002776"/>
    <a:srgbClr val="002D86"/>
    <a:srgbClr val="63342F"/>
    <a:srgbClr val="8244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7.wmf"/><Relationship Id="rId5" Type="http://schemas.openxmlformats.org/officeDocument/2006/relationships/image" Target="../media/image15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BA84-F628-4613-B503-9C45C95F2D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49F2-7095-45C8-B371-C5FEB44FBE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83B5-EC75-4D22-BCDD-BCAEAB5C9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5FD4-DBB4-47AF-9EFA-415DE363CD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AFF1-BAE0-45AA-B0E9-C6B607EC88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1A9F-DC99-4ADD-8F6A-DB39E157AD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FE720-13CC-4278-ADC5-8F5EBE3728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481C-6F7C-472E-9A40-006D71E7E9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D954-85E2-43BA-A6C6-0C17F4A7E8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AF6C-7A4A-4E2E-A0F1-C9BE6E10BE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829B-462A-43F5-A476-3028740F69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E871-609F-4A38-B628-9C97EE9CDE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95195-3A7A-4601-BF03-B5775AFB56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2A522-301B-471B-86E1-64A18F2824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C47F5A3-24C1-4EE3-BD5E-8A40DE14B9D1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7FC627A0-62A4-43CA-9C13-4B886B4DBE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8F8CAB85-A892-4BDC-A3D7-E616B74FAAD2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EC49FA0-38AD-45C7-9397-6FEB624DD6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6CF5A49-1A38-4639-A1FE-06799497CFDC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C8F1EF2-AA47-4C57-820F-8D865E390E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5516064B-1E84-4C9F-B6F7-805B6517BFC8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4A7939A0-C4CF-4112-AAB2-2BAA3679F9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A66485B6-C521-4232-9BE5-D85D5E75BEED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1EB71C0-C147-4CED-8A5B-F0703199AC2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93ECFE21-29D6-4CF7-ACC4-FD35EF490E0B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B94E5760-16BE-4CC4-8122-218FFDB761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DB0705EF-35DD-4D9A-ACB5-ED65B5F274E8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9A20EC24-C6F8-48A5-93E6-3DC95CB3BB2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16B63A2B-7805-4241-90DB-C6F8D9E3C7EA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F98DEFC-823E-47D7-B466-149E3D3FA3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C4FC91FD-3021-4965-9E75-9C0AC7A603FA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BD000754-4F27-4D3F-9776-DAACD2BCBD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10AC-4BC0-4B03-A44F-C911A93833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78481449-7108-4DED-AED5-251C2A121E4E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FA028FED-AB7F-42F3-BD07-533007DBAD0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39EEE0FD-4311-43FE-B507-300F53F09179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0E5435D8-949D-43DD-AE4F-670BA5629A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F4F4-3B64-4172-AE3E-5DC086D8C4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3020-24C8-4940-8B39-49F68D4541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36A9-894A-4BCD-9476-757FD5F4C7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3B87-0F8D-40D1-BE5F-4C19E10061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EBA9-DA87-421D-97E5-D5692ABE02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07A9-04E3-4A62-B82A-74833786C4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B1D3-F561-4552-9841-81FBE6EA0E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DE9C-B21D-4D47-BAF1-17CD8272D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ACF1-729E-40AC-937F-2F27258BDD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C6AB-801C-4BA9-9D5E-29A989EAE3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43F-6342-424B-A104-BDDEDFB715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194-7754-45C7-B07C-B44089524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2166-7B99-4C1C-B179-371AF3C17A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4FC0-C1A0-4CA6-92DD-041E438516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274F-109A-492B-9DEF-B683E13222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745D9-4CB3-41C9-93F7-572715666C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7016-74EF-423A-B90F-1E2C185FD6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51E1-9C8F-40ED-AA26-7C8A1C0F55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A6C1B-97A1-4726-86A6-6C1C968066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17077-7C4E-4341-AF2F-5578848DC1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AF0-7FAF-40CC-A006-9778066D9C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2BD9-EC35-4DFE-818A-2BFBD64D29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664F-786C-4B57-9078-225D30A043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F906-9A5C-4418-83B9-4D90A0A7C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6543-DF8C-4168-A6B9-BC3C0F2A58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15BD-BF25-4C1B-966E-2B7178736C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11DE-8033-4A11-BA4D-223EAC9A2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76B2-C802-4F5D-9043-AEE2B302A2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92B9-2474-4977-A2BD-B93D501EA2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FD8D-C5B4-4BBF-91C4-F8A84D38B7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11AC-D7F7-44C7-B423-C7FDBFFA3D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4F99-443D-4DB2-9E3A-CED2A0CFCF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47DB-D86B-41C8-A8F8-222AF11EE6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5019-440F-4888-96E1-0ABF62F16C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BFA6-784E-4849-9C40-4D0F4F68E4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1827-6BCD-43C4-812B-85E30173C3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CA3F-FB93-45C0-B818-B2894D2D84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EE2AA-32DA-485B-BE48-659452D767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09-E866-4EC9-AE7F-CD40556DD7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18A1-4CCD-43F6-B5D5-73C87D053C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6E19-1A89-46EE-B802-7715ED30B7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60291-D0AF-44AF-864C-1F6D9FAE72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342D-9472-42EB-861A-F139866BCB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B0FD-BED0-4203-A74A-8CBB78400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6BED-2FD8-41F6-A59C-EFE8450A80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3FE4-8569-4DAB-8D71-7D1C890230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59E8-36E2-49ED-B696-9921ADDFE7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CBF7-19B6-4B34-990D-C05F5A29B9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6B6E-66EC-49E3-8F33-CA0ECD17E0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9E55-1D8B-4768-80C7-5D34D77DA8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7A6-3BE7-42A1-AD99-500A66726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3C5E-ECA7-41E7-A526-C99A184A5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87AF-480E-4816-BF5E-9C7D4F47BF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703C8-ED6C-42E8-A689-D2063B7BE0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6BC6-A5F2-452A-9665-F4364382D1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1FE9-E190-4A94-AD63-4C91503CC3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6A56B-54DA-4055-8EE8-40D61B220C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34FC-69D3-40E4-AADA-FA4DD858F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EF0A7-6B7B-4566-970D-780E3BDA1A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3C69-97E2-4AD4-9C7F-9156D00E91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F3D7-91D4-421F-A9E1-A14E98D1F1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DBD6-C6A1-4052-9B88-6CD989B3F1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DDAF-C078-42B0-A4B2-44AB3BEDFF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97F5-F796-464E-8FB0-2869D74169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09746-466C-4EB3-B121-47CF90AD1C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7B0-2D74-421F-BA9F-2905AB1C35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2F14-7529-4847-B0A6-7F927AC1AD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91FF-5CE6-44D2-91CA-6B3AEC60B3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4704-8E32-432D-960B-B5738AA344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740D-F69F-4D83-A710-E64E6E0B50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3FAE-B658-42DF-B07F-60E8EF811E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AC40-1934-4184-954A-C1BE285EEA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C170-2C38-4081-8D2C-E343C16E1B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52BA-2776-43A0-862E-4FE0FDF63E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A41E-1E67-429A-BE5D-6387D03C12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67F5B-B8DF-4471-80A4-7981D59601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61BB-F279-4CB8-A2DA-B968859846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C171-A057-4CF9-8CA5-2A034575F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A07C-759C-4780-A9D4-D9DEEFE824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3F933-8948-4940-96B0-51B59890C2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BF56-95FE-478E-83F0-B28B000CDE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FF00-CDE2-4123-9CE1-E5FF7FB073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FEBC6-60DA-4ABD-99B9-C85BC78415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C38CC6-5C02-4824-9F6D-300BE20AEC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1C06-AAAE-4E63-9BAE-BB1D6696F4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D25B1F-DBCB-480D-A766-6D67CE2D63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308D2B-E3CE-48D4-A8F2-5649AA4094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236418-BCDA-4223-ADA3-879BEC4152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482059-98AF-45A3-90C3-22A6D6FFDC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E7735-ECD3-42F4-A606-D8FBECD9F7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0C3754-7F02-4608-ACBD-D4DE5AEDD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B25275-0D19-4061-AB9B-9C57E7812B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A53224-2BD3-46D2-85AF-0F71CF4FE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9D5313-FED1-4481-A059-617F99ED7D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A5879B-3400-4B80-A628-184433F0FA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F7A280-B658-45FE-B99B-CFF1EEB31E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5960" r:id="rId2"/>
    <p:sldLayoutId id="2147485961" r:id="rId3"/>
    <p:sldLayoutId id="2147485962" r:id="rId4"/>
    <p:sldLayoutId id="2147485963" r:id="rId5"/>
    <p:sldLayoutId id="2147485964" r:id="rId6"/>
    <p:sldLayoutId id="2147485965" r:id="rId7"/>
    <p:sldLayoutId id="2147485966" r:id="rId8"/>
    <p:sldLayoutId id="2147485967" r:id="rId9"/>
    <p:sldLayoutId id="2147485968" r:id="rId10"/>
    <p:sldLayoutId id="2147485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BC90B6-7B8E-404F-99E2-C901E283DC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2150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87174B-FC14-4842-98BC-B913A26A9ED9}" type="datetimeFigureOut">
              <a:rPr lang="es-ES_tradnl"/>
              <a:pPr>
                <a:defRPr/>
              </a:pPr>
              <a:t>07/06/2017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6E44D6-9B21-4E2F-9575-E489BADBD7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2" r:id="rId1"/>
    <p:sldLayoutId id="2147486093" r:id="rId2"/>
    <p:sldLayoutId id="2147486094" r:id="rId3"/>
    <p:sldLayoutId id="2147486095" r:id="rId4"/>
    <p:sldLayoutId id="2147486096" r:id="rId5"/>
    <p:sldLayoutId id="2147486097" r:id="rId6"/>
    <p:sldLayoutId id="2147486098" r:id="rId7"/>
    <p:sldLayoutId id="2147486099" r:id="rId8"/>
    <p:sldLayoutId id="2147486100" r:id="rId9"/>
    <p:sldLayoutId id="2147486101" r:id="rId10"/>
    <p:sldLayoutId id="2147486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B3772D9-CD0B-45E4-9C8A-93AB0FD406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9DEA660-C180-4F7E-8D00-74F3188A82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  <p:sldLayoutId id="2147485990" r:id="rId10"/>
    <p:sldLayoutId id="2147485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AAF419-C17C-4439-9EF4-0FB09DD77C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2" r:id="rId1"/>
    <p:sldLayoutId id="2147485993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974D6D-0D2E-4B5E-A12D-158907035D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6004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4F1C283-B4DE-4B43-BA1B-DE9F919E17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AF11E5-FE98-47AF-A4E8-FDDDEB1C99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5" r:id="rId1"/>
    <p:sldLayoutId id="2147486026" r:id="rId2"/>
    <p:sldLayoutId id="2147486027" r:id="rId3"/>
    <p:sldLayoutId id="2147486028" r:id="rId4"/>
    <p:sldLayoutId id="2147486029" r:id="rId5"/>
    <p:sldLayoutId id="2147486030" r:id="rId6"/>
    <p:sldLayoutId id="2147486031" r:id="rId7"/>
    <p:sldLayoutId id="2147486032" r:id="rId8"/>
    <p:sldLayoutId id="2147486033" r:id="rId9"/>
    <p:sldLayoutId id="2147486034" r:id="rId10"/>
    <p:sldLayoutId id="214748603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6ECA4E-20CE-436F-8539-9D2B647C01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6" r:id="rId1"/>
    <p:sldLayoutId id="2147486037" r:id="rId2"/>
    <p:sldLayoutId id="2147486038" r:id="rId3"/>
    <p:sldLayoutId id="2147486039" r:id="rId4"/>
    <p:sldLayoutId id="2147486040" r:id="rId5"/>
    <p:sldLayoutId id="2147486041" r:id="rId6"/>
    <p:sldLayoutId id="2147486042" r:id="rId7"/>
    <p:sldLayoutId id="2147486043" r:id="rId8"/>
    <p:sldLayoutId id="2147486044" r:id="rId9"/>
    <p:sldLayoutId id="2147486045" r:id="rId10"/>
    <p:sldLayoutId id="2147486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77F1F889-753C-4A5E-B13C-C3B61A028F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0" r:id="rId1"/>
    <p:sldLayoutId id="2147486081" r:id="rId2"/>
    <p:sldLayoutId id="2147486082" r:id="rId3"/>
    <p:sldLayoutId id="2147486083" r:id="rId4"/>
    <p:sldLayoutId id="2147486084" r:id="rId5"/>
    <p:sldLayoutId id="2147486085" r:id="rId6"/>
    <p:sldLayoutId id="2147486086" r:id="rId7"/>
    <p:sldLayoutId id="2147486087" r:id="rId8"/>
    <p:sldLayoutId id="2147486088" r:id="rId9"/>
    <p:sldLayoutId id="2147486089" r:id="rId10"/>
    <p:sldLayoutId id="2147486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Brown.gi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http://freewebs.com/hen85/electronica/spacer.gif" TargetMode="External"/><Relationship Id="rId2" Type="http://schemas.openxmlformats.org/officeDocument/2006/relationships/audio" Target="../media/audio1.wav"/><Relationship Id="rId16" Type="http://schemas.openxmlformats.org/officeDocument/2006/relationships/image" Target="http://freewebs.com/hen85/electronica/resright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freewebs.com/hen85/electronica/resleft.g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http://freewebs.com/hen85/electronica/Yellow.gif" TargetMode="External"/><Relationship Id="rId4" Type="http://schemas.openxmlformats.org/officeDocument/2006/relationships/image" Target="http://freewebs.com/hen85/electronica/Red.gif" TargetMode="External"/><Relationship Id="rId9" Type="http://schemas.openxmlformats.org/officeDocument/2006/relationships/image" Target="../media/image8.png"/><Relationship Id="rId14" Type="http://schemas.openxmlformats.org/officeDocument/2006/relationships/image" Target="http://freewebs.com/hen85/electronica/oro.gi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Brown.gi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http://freewebs.com/hen85/electronica/spacer.gif" TargetMode="External"/><Relationship Id="rId2" Type="http://schemas.openxmlformats.org/officeDocument/2006/relationships/audio" Target="../media/audio1.wav"/><Relationship Id="rId16" Type="http://schemas.openxmlformats.org/officeDocument/2006/relationships/image" Target="http://freewebs.com/hen85/electronica/resright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freewebs.com/hen85/electronica/resleft.g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http://freewebs.com/hen85/electronica/Yellow.gif" TargetMode="External"/><Relationship Id="rId4" Type="http://schemas.openxmlformats.org/officeDocument/2006/relationships/image" Target="http://freewebs.com/hen85/electronica/Red.gif" TargetMode="External"/><Relationship Id="rId9" Type="http://schemas.openxmlformats.org/officeDocument/2006/relationships/image" Target="../media/image8.png"/><Relationship Id="rId14" Type="http://schemas.openxmlformats.org/officeDocument/2006/relationships/image" Target="http://freewebs.com/hen85/electronica/oro.g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Brown.gi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http://freewebs.com/hen85/electronica/spacer.gif" TargetMode="External"/><Relationship Id="rId2" Type="http://schemas.openxmlformats.org/officeDocument/2006/relationships/audio" Target="../media/audio1.wav"/><Relationship Id="rId16" Type="http://schemas.openxmlformats.org/officeDocument/2006/relationships/image" Target="http://freewebs.com/hen85/electronica/resright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freewebs.com/hen85/electronica/resleft.g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http://freewebs.com/hen85/electronica/Yellow.gif" TargetMode="External"/><Relationship Id="rId4" Type="http://schemas.openxmlformats.org/officeDocument/2006/relationships/image" Target="http://freewebs.com/hen85/electronica/Red.gif" TargetMode="External"/><Relationship Id="rId9" Type="http://schemas.openxmlformats.org/officeDocument/2006/relationships/image" Target="../media/image8.png"/><Relationship Id="rId14" Type="http://schemas.openxmlformats.org/officeDocument/2006/relationships/image" Target="http://freewebs.com/hen85/electronica/oro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Brown.gi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http://freewebs.com/hen85/electronica/spacer.gif" TargetMode="External"/><Relationship Id="rId2" Type="http://schemas.openxmlformats.org/officeDocument/2006/relationships/audio" Target="../media/audio1.wav"/><Relationship Id="rId16" Type="http://schemas.openxmlformats.org/officeDocument/2006/relationships/image" Target="http://freewebs.com/hen85/electronica/resright.gif" TargetMode="External"/><Relationship Id="rId1" Type="http://schemas.openxmlformats.org/officeDocument/2006/relationships/slideLayout" Target="../slideLayouts/slideLayout106.xml"/><Relationship Id="rId6" Type="http://schemas.openxmlformats.org/officeDocument/2006/relationships/image" Target="http://freewebs.com/hen85/electronica/resleft.g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http://freewebs.com/hen85/electronica/Yellow.gif" TargetMode="External"/><Relationship Id="rId4" Type="http://schemas.openxmlformats.org/officeDocument/2006/relationships/image" Target="http://freewebs.com/hen85/electronica/Red.gif" TargetMode="External"/><Relationship Id="rId9" Type="http://schemas.openxmlformats.org/officeDocument/2006/relationships/image" Target="../media/image8.png"/><Relationship Id="rId14" Type="http://schemas.openxmlformats.org/officeDocument/2006/relationships/image" Target="http://freewebs.com/hen85/electronica/oro.gi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06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06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06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http://freewebs.com/hen85/electronica/spacer.gif" TargetMode="External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7.bin"/><Relationship Id="rId7" Type="http://schemas.openxmlformats.org/officeDocument/2006/relationships/image" Target="http://freewebs.com/hen85/electronica/resleft.gif" TargetMode="External"/><Relationship Id="rId12" Type="http://schemas.openxmlformats.org/officeDocument/2006/relationships/image" Target="../media/image9.png"/><Relationship Id="rId17" Type="http://schemas.openxmlformats.org/officeDocument/2006/relationships/image" Target="http://freewebs.com/hen85/electronica/resright.gif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11" Type="http://schemas.openxmlformats.org/officeDocument/2006/relationships/image" Target="http://freewebs.com/hen85/electronica/Yellow.gif" TargetMode="External"/><Relationship Id="rId5" Type="http://schemas.openxmlformats.org/officeDocument/2006/relationships/image" Target="http://freewebs.com/hen85/electronica/Red.gif" TargetMode="External"/><Relationship Id="rId15" Type="http://schemas.openxmlformats.org/officeDocument/2006/relationships/image" Target="http://freewebs.com/hen85/electronica/oro.gif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http://freewebs.com/hen85/electronica/Brown.gif" TargetMode="External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oleObject" Target="../embeddings/oleObject19.bin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oleObject" Target="../embeddings/oleObject21.bin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10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oleObject" Target="../embeddings/oleObject23.bin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resleft.gif" TargetMode="External"/><Relationship Id="rId13" Type="http://schemas.openxmlformats.org/officeDocument/2006/relationships/image" Target="../media/image9.png"/><Relationship Id="rId18" Type="http://schemas.openxmlformats.org/officeDocument/2006/relationships/image" Target="http://freewebs.com/hen85/electronica/resright.gif" TargetMode="External"/><Relationship Id="rId3" Type="http://schemas.openxmlformats.org/officeDocument/2006/relationships/oleObject" Target="../embeddings/oleObject25.bin"/><Relationship Id="rId7" Type="http://schemas.openxmlformats.org/officeDocument/2006/relationships/image" Target="../media/image6.png"/><Relationship Id="rId12" Type="http://schemas.openxmlformats.org/officeDocument/2006/relationships/image" Target="http://freewebs.com/hen85/electronica/Yellow.gif" TargetMode="Externa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http://freewebs.com/hen85/electronica/oro.gif" TargetMode="External"/><Relationship Id="rId1" Type="http://schemas.openxmlformats.org/officeDocument/2006/relationships/vmlDrawing" Target="../drawings/vmlDrawing12.vml"/><Relationship Id="rId6" Type="http://schemas.openxmlformats.org/officeDocument/2006/relationships/image" Target="http://freewebs.com/hen85/electronica/Red.gi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http://freewebs.com/hen85/electronica/Brown.gif" TargetMode="External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.png"/><Relationship Id="rId14" Type="http://schemas.openxmlformats.org/officeDocument/2006/relationships/image" Target="http://freewebs.com/hen85/electronica/spacer.gi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sb267@ua.es" TargetMode="External"/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http://freewebs.com/hen85/electronica/oro.gif" TargetMode="External"/><Relationship Id="rId3" Type="http://schemas.openxmlformats.org/officeDocument/2006/relationships/image" Target="http://freewebs.com/hen85/electronica/Red.gif" TargetMode="External"/><Relationship Id="rId7" Type="http://schemas.openxmlformats.org/officeDocument/2006/relationships/image" Target="http://freewebs.com/hen85/electronica/Brown.gif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11" Type="http://schemas.openxmlformats.org/officeDocument/2006/relationships/image" Target="http://freewebs.com/hen85/electronica/spacer.gif" TargetMode="External"/><Relationship Id="rId5" Type="http://schemas.openxmlformats.org/officeDocument/2006/relationships/image" Target="http://freewebs.com/hen85/electronica/resleft.gif" TargetMode="External"/><Relationship Id="rId15" Type="http://schemas.openxmlformats.org/officeDocument/2006/relationships/image" Target="http://freewebs.com/hen85/electronica/resright.gif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http://freewebs.com/hen85/electronica/Yellow.gif" TargetMode="Externa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Brown.gi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http://freewebs.com/hen85/electronica/spacer.gif" TargetMode="External"/><Relationship Id="rId2" Type="http://schemas.openxmlformats.org/officeDocument/2006/relationships/audio" Target="../media/audio1.wav"/><Relationship Id="rId16" Type="http://schemas.openxmlformats.org/officeDocument/2006/relationships/image" Target="http://freewebs.com/hen85/electronica/resright.gif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http://freewebs.com/hen85/electronica/resleft.g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http://freewebs.com/hen85/electronica/Yellow.gif" TargetMode="External"/><Relationship Id="rId4" Type="http://schemas.openxmlformats.org/officeDocument/2006/relationships/image" Target="http://freewebs.com/hen85/electronica/Red.gif" TargetMode="External"/><Relationship Id="rId9" Type="http://schemas.openxmlformats.org/officeDocument/2006/relationships/image" Target="../media/image8.png"/><Relationship Id="rId14" Type="http://schemas.openxmlformats.org/officeDocument/2006/relationships/image" Target="http://freewebs.com/hen85/electronica/oro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freewebs.com/hen85/electronica/Brown.gi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http://freewebs.com/hen85/electronica/spacer.gif" TargetMode="External"/><Relationship Id="rId2" Type="http://schemas.openxmlformats.org/officeDocument/2006/relationships/audio" Target="../media/audio1.wav"/><Relationship Id="rId16" Type="http://schemas.openxmlformats.org/officeDocument/2006/relationships/image" Target="http://freewebs.com/hen85/electronica/resright.gif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http://freewebs.com/hen85/electronica/resleft.g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http://freewebs.com/hen85/electronica/Yellow.gif" TargetMode="External"/><Relationship Id="rId4" Type="http://schemas.openxmlformats.org/officeDocument/2006/relationships/image" Target="http://freewebs.com/hen85/electronica/Red.gif" TargetMode="External"/><Relationship Id="rId9" Type="http://schemas.openxmlformats.org/officeDocument/2006/relationships/image" Target="../media/image8.png"/><Relationship Id="rId14" Type="http://schemas.openxmlformats.org/officeDocument/2006/relationships/image" Target="http://freewebs.com/hen85/electronica/oro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990099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Julio V. Santos Benito    </a:t>
            </a:r>
            <a:r>
              <a:rPr lang="es-ES" sz="1200">
                <a:solidFill>
                  <a:srgbClr val="FF3300"/>
                </a:solidFill>
                <a:latin typeface="Times New Roman" pitchFamily="18" charset="0"/>
                <a:cs typeface="Arial" charset="0"/>
                <a:hlinkClick r:id="rId2"/>
              </a:rPr>
              <a:t>jsb@ua.es</a:t>
            </a:r>
            <a:r>
              <a:rPr lang="es-ES" sz="120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es-ES" sz="10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Departamento de Física Aplicada    Universidad de Alicante </a:t>
            </a:r>
            <a:endParaRPr lang="es-ES" sz="10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62467" name="9 Grupo"/>
          <p:cNvGrpSpPr>
            <a:grpSpLocks/>
          </p:cNvGrpSpPr>
          <p:nvPr/>
        </p:nvGrpSpPr>
        <p:grpSpPr bwMode="auto">
          <a:xfrm>
            <a:off x="0" y="700088"/>
            <a:ext cx="9144000" cy="1993685"/>
            <a:chOff x="0" y="498765"/>
            <a:chExt cx="9144000" cy="1452134"/>
          </a:xfrm>
        </p:grpSpPr>
        <p:sp>
          <p:nvSpPr>
            <p:cNvPr id="62469" name="10 Rectángulo"/>
            <p:cNvSpPr>
              <a:spLocks noChangeArrowheads="1"/>
            </p:cNvSpPr>
            <p:nvPr/>
          </p:nvSpPr>
          <p:spPr bwMode="auto">
            <a:xfrm>
              <a:off x="0" y="498765"/>
              <a:ext cx="9144000" cy="14250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470" name="11 CuadroTexto"/>
            <p:cNvSpPr txBox="1">
              <a:spLocks noChangeArrowheads="1"/>
            </p:cNvSpPr>
            <p:nvPr/>
          </p:nvSpPr>
          <p:spPr bwMode="auto">
            <a:xfrm>
              <a:off x="0" y="736272"/>
              <a:ext cx="9144000" cy="121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sz="3200" b="1" dirty="0">
                  <a:solidFill>
                    <a:srgbClr val="0049DA"/>
                  </a:solidFill>
                  <a:latin typeface="Arial Black" pitchFamily="34" charset="0"/>
                </a:rPr>
                <a:t>LA INVESTIGACIÓN EN EL AULA - (III)</a:t>
              </a:r>
            </a:p>
            <a:p>
              <a:pPr algn="ctr">
                <a:spcBef>
                  <a:spcPct val="50000"/>
                </a:spcBef>
              </a:pPr>
              <a:r>
                <a:rPr lang="es-ES" sz="2000" b="1" dirty="0">
                  <a:solidFill>
                    <a:srgbClr val="C00000"/>
                  </a:solidFill>
                  <a:cs typeface="Arial" charset="0"/>
                </a:rPr>
                <a:t>UN MODELO PARA LA APLICACIÓN DEL MÉTODO CIENTÍFICO</a:t>
              </a:r>
              <a:r>
                <a:rPr lang="es-ES" sz="2000" b="1" dirty="0" smtClean="0">
                  <a:solidFill>
                    <a:srgbClr val="C00000"/>
                  </a:solidFill>
                  <a:cs typeface="Arial" charset="0"/>
                </a:rPr>
                <a:t>.</a:t>
              </a:r>
            </a:p>
            <a:p>
              <a:pPr algn="ctr">
                <a:spcBef>
                  <a:spcPct val="50000"/>
                </a:spcBef>
              </a:pPr>
              <a:r>
                <a:rPr lang="es-ES" sz="2000" b="1" dirty="0" smtClean="0">
                  <a:solidFill>
                    <a:srgbClr val="92D050"/>
                  </a:solidFill>
                  <a:latin typeface="Arial Black" pitchFamily="34" charset="0"/>
                  <a:cs typeface="Arial" charset="0"/>
                </a:rPr>
                <a:t>(30 diapositivas)</a:t>
              </a:r>
              <a:endParaRPr lang="es-ES_tradnl" sz="2000" b="1" dirty="0">
                <a:solidFill>
                  <a:srgbClr val="92D050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808038" y="3005138"/>
            <a:ext cx="7516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_tradnl" sz="2400" b="1">
                <a:solidFill>
                  <a:srgbClr val="FFFF00"/>
                </a:solidFill>
                <a:latin typeface="Calibri" pitchFamily="34" charset="0"/>
              </a:rPr>
              <a:t>¿QUÉ RELACIÓN EXISTE ENTRE INTENSIDAD DE CORRIENTE, DIFERENCIA DE POTENCIAL Y RESISTENCIA?</a:t>
            </a:r>
          </a:p>
          <a:p>
            <a:pPr algn="ctr">
              <a:lnSpc>
                <a:spcPts val="3500"/>
              </a:lnSpc>
              <a:spcBef>
                <a:spcPct val="50000"/>
              </a:spcBef>
            </a:pPr>
            <a:r>
              <a:rPr lang="es-ES" sz="2400" b="1">
                <a:solidFill>
                  <a:srgbClr val="A7FFEA"/>
                </a:solidFill>
                <a:latin typeface="Calibri" pitchFamily="34" charset="0"/>
              </a:rPr>
              <a:t>(Ley de Ohm)</a:t>
            </a:r>
          </a:p>
          <a:p>
            <a:pPr algn="ctr">
              <a:lnSpc>
                <a:spcPts val="3500"/>
              </a:lnSpc>
            </a:pPr>
            <a:endParaRPr lang="es-ES_tradnl" sz="24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Rectángulo"/>
          <p:cNvSpPr/>
          <p:nvPr/>
        </p:nvSpPr>
        <p:spPr>
          <a:xfrm>
            <a:off x="746125" y="769938"/>
            <a:ext cx="5100638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8611" name="Freeform 2"/>
          <p:cNvSpPr>
            <a:spLocks/>
          </p:cNvSpPr>
          <p:nvPr/>
        </p:nvSpPr>
        <p:spPr bwMode="auto">
          <a:xfrm flipV="1">
            <a:off x="1449388" y="4103688"/>
            <a:ext cx="2000250" cy="547687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8612" name="Group 13"/>
          <p:cNvGrpSpPr>
            <a:grpSpLocks/>
          </p:cNvGrpSpPr>
          <p:nvPr/>
        </p:nvGrpSpPr>
        <p:grpSpPr bwMode="auto">
          <a:xfrm>
            <a:off x="2752725" y="1028700"/>
            <a:ext cx="1411288" cy="1338263"/>
            <a:chOff x="2387" y="1002"/>
            <a:chExt cx="889" cy="843"/>
          </a:xfrm>
        </p:grpSpPr>
        <p:sp>
          <p:nvSpPr>
            <p:cNvPr id="68710" name="Rectangle 1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8711" name="Rectangle 1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8712" name="Rectangle 1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8713" name="Rectangle 1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8714" name="Text Box 18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68715" name="Group 1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68716" name="Oval 2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7" name="Oval 2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8" name="Oval 2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9" name="Oval 2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8613" name="Oval 26"/>
          <p:cNvSpPr>
            <a:spLocks noChangeArrowheads="1"/>
          </p:cNvSpPr>
          <p:nvPr/>
        </p:nvSpPr>
        <p:spPr bwMode="auto">
          <a:xfrm>
            <a:off x="3143250" y="1868488"/>
            <a:ext cx="53975" cy="571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8614" name="Oval 27"/>
          <p:cNvSpPr>
            <a:spLocks noChangeArrowheads="1"/>
          </p:cNvSpPr>
          <p:nvPr/>
        </p:nvSpPr>
        <p:spPr bwMode="auto">
          <a:xfrm>
            <a:off x="3736975" y="1871663"/>
            <a:ext cx="53975" cy="571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3024188" y="119538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0,090</a:t>
            </a:r>
          </a:p>
        </p:txBody>
      </p:sp>
      <p:graphicFrame>
        <p:nvGraphicFramePr>
          <p:cNvPr id="80937" name="Group 41"/>
          <p:cNvGraphicFramePr>
            <a:graphicFrameLocks noGrp="1"/>
          </p:cNvGraphicFramePr>
          <p:nvPr/>
        </p:nvGraphicFramePr>
        <p:xfrm>
          <a:off x="6645275" y="1593850"/>
          <a:ext cx="2295525" cy="3150236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0968" name="Rectangle 72"/>
          <p:cNvSpPr>
            <a:spLocks noChangeArrowheads="1"/>
          </p:cNvSpPr>
          <p:nvPr/>
        </p:nvSpPr>
        <p:spPr bwMode="auto">
          <a:xfrm>
            <a:off x="6754813" y="3395663"/>
            <a:ext cx="5000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0969" name="Rectangle 73"/>
          <p:cNvSpPr>
            <a:spLocks noChangeArrowheads="1"/>
          </p:cNvSpPr>
          <p:nvPr/>
        </p:nvSpPr>
        <p:spPr bwMode="auto">
          <a:xfrm>
            <a:off x="7458075" y="3395663"/>
            <a:ext cx="500063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0970" name="Rectangle 74"/>
          <p:cNvSpPr>
            <a:spLocks noChangeArrowheads="1"/>
          </p:cNvSpPr>
          <p:nvPr/>
        </p:nvSpPr>
        <p:spPr bwMode="auto">
          <a:xfrm>
            <a:off x="8134350" y="3395663"/>
            <a:ext cx="703263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8649" name="105 Grupo"/>
          <p:cNvGrpSpPr>
            <a:grpSpLocks/>
          </p:cNvGrpSpPr>
          <p:nvPr/>
        </p:nvGrpSpPr>
        <p:grpSpPr bwMode="auto">
          <a:xfrm>
            <a:off x="1797050" y="4108450"/>
            <a:ext cx="3098800" cy="1217613"/>
            <a:chOff x="1925638" y="4133849"/>
            <a:chExt cx="3098800" cy="1217760"/>
          </a:xfrm>
        </p:grpSpPr>
        <p:grpSp>
          <p:nvGrpSpPr>
            <p:cNvPr id="68699" name="Group 18"/>
            <p:cNvGrpSpPr>
              <a:grpSpLocks/>
            </p:cNvGrpSpPr>
            <p:nvPr/>
          </p:nvGrpSpPr>
          <p:grpSpPr bwMode="auto">
            <a:xfrm>
              <a:off x="1925638" y="4133849"/>
              <a:ext cx="3098800" cy="1162050"/>
              <a:chOff x="1491" y="1721"/>
              <a:chExt cx="2617" cy="981"/>
            </a:xfrm>
          </p:grpSpPr>
          <p:sp>
            <p:nvSpPr>
              <p:cNvPr id="68701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68702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03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04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05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06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07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708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709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700" name="Text Box 30"/>
            <p:cNvSpPr txBox="1">
              <a:spLocks noChangeArrowheads="1"/>
            </p:cNvSpPr>
            <p:nvPr/>
          </p:nvSpPr>
          <p:spPr bwMode="auto">
            <a:xfrm>
              <a:off x="3055938" y="4984897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68650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Variación de la Intensidad en función de la diferencia de potencial</a:t>
            </a:r>
            <a:r>
              <a:rPr lang="es-ES" sz="2000" b="1">
                <a:solidFill>
                  <a:srgbClr val="FFFFFF"/>
                </a:solidFill>
              </a:rPr>
              <a:t>:   </a:t>
            </a:r>
            <a:r>
              <a:rPr lang="es-ES" sz="2000" b="1">
                <a:solidFill>
                  <a:srgbClr val="FFFFFF"/>
                </a:solidFill>
                <a:latin typeface="Times New Roman" pitchFamily="18" charset="0"/>
              </a:rPr>
              <a:t>I = f (V)</a:t>
            </a:r>
          </a:p>
        </p:txBody>
      </p:sp>
      <p:sp>
        <p:nvSpPr>
          <p:cNvPr id="68651" name="Text Box 31"/>
          <p:cNvSpPr txBox="1">
            <a:spLocks noChangeArrowheads="1"/>
          </p:cNvSpPr>
          <p:nvPr/>
        </p:nvSpPr>
        <p:spPr bwMode="auto">
          <a:xfrm>
            <a:off x="3119438" y="3063875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3</a:t>
            </a:r>
          </a:p>
        </p:txBody>
      </p:sp>
      <p:grpSp>
        <p:nvGrpSpPr>
          <p:cNvPr id="68652" name="105 Grupo"/>
          <p:cNvGrpSpPr>
            <a:grpSpLocks/>
          </p:cNvGrpSpPr>
          <p:nvPr/>
        </p:nvGrpSpPr>
        <p:grpSpPr bwMode="auto">
          <a:xfrm>
            <a:off x="1830388" y="2881313"/>
            <a:ext cx="3038475" cy="1770062"/>
            <a:chOff x="2768571" y="2904173"/>
            <a:chExt cx="3039440" cy="1770061"/>
          </a:xfrm>
        </p:grpSpPr>
        <p:grpSp>
          <p:nvGrpSpPr>
            <p:cNvPr id="68682" name="116 Grupo"/>
            <p:cNvGrpSpPr>
              <a:grpSpLocks/>
            </p:cNvGrpSpPr>
            <p:nvPr/>
          </p:nvGrpSpPr>
          <p:grpSpPr bwMode="auto">
            <a:xfrm>
              <a:off x="3512185" y="2904173"/>
              <a:ext cx="1411288" cy="1338262"/>
              <a:chOff x="3889375" y="3395663"/>
              <a:chExt cx="1411288" cy="1338262"/>
            </a:xfrm>
          </p:grpSpPr>
          <p:grpSp>
            <p:nvGrpSpPr>
              <p:cNvPr id="68688" name="Group 2"/>
              <p:cNvGrpSpPr>
                <a:grpSpLocks/>
              </p:cNvGrpSpPr>
              <p:nvPr/>
            </p:nvGrpSpPr>
            <p:grpSpPr bwMode="auto">
              <a:xfrm>
                <a:off x="3889375" y="3395663"/>
                <a:ext cx="1411288" cy="1338262"/>
                <a:chOff x="2387" y="1002"/>
                <a:chExt cx="889" cy="843"/>
              </a:xfrm>
            </p:grpSpPr>
            <p:sp>
              <p:nvSpPr>
                <p:cNvPr id="68690" name="Rectangle 3"/>
                <p:cNvSpPr>
                  <a:spLocks noChangeArrowheads="1"/>
                </p:cNvSpPr>
                <p:nvPr/>
              </p:nvSpPr>
              <p:spPr bwMode="auto">
                <a:xfrm>
                  <a:off x="2501" y="1130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s-ES_tradnl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8691" name="Rectangle 4"/>
                <p:cNvSpPr>
                  <a:spLocks noChangeArrowheads="1"/>
                </p:cNvSpPr>
                <p:nvPr/>
              </p:nvSpPr>
              <p:spPr bwMode="auto">
                <a:xfrm>
                  <a:off x="2395" y="1002"/>
                  <a:ext cx="874" cy="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2" name="Rectangle 5"/>
                <p:cNvSpPr>
                  <a:spLocks noChangeArrowheads="1"/>
                </p:cNvSpPr>
                <p:nvPr/>
              </p:nvSpPr>
              <p:spPr bwMode="auto">
                <a:xfrm>
                  <a:off x="2387" y="1002"/>
                  <a:ext cx="889" cy="843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93" name="Rectangle 6"/>
                <p:cNvSpPr>
                  <a:spLocks noChangeArrowheads="1"/>
                </p:cNvSpPr>
                <p:nvPr/>
              </p:nvSpPr>
              <p:spPr bwMode="auto">
                <a:xfrm>
                  <a:off x="2463" y="1063"/>
                  <a:ext cx="744" cy="3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8694" name="Group 8"/>
                <p:cNvGrpSpPr>
                  <a:grpSpLocks/>
                </p:cNvGrpSpPr>
                <p:nvPr/>
              </p:nvGrpSpPr>
              <p:grpSpPr bwMode="auto">
                <a:xfrm>
                  <a:off x="2596" y="1496"/>
                  <a:ext cx="486" cy="112"/>
                  <a:chOff x="2596" y="1691"/>
                  <a:chExt cx="486" cy="112"/>
                </a:xfrm>
              </p:grpSpPr>
              <p:sp>
                <p:nvSpPr>
                  <p:cNvPr id="6869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596" y="1691"/>
                    <a:ext cx="112" cy="11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691"/>
                    <a:ext cx="112" cy="11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1713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9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1713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8689" name="86 CuadroTexto"/>
              <p:cNvSpPr txBox="1">
                <a:spLocks noChangeArrowheads="1"/>
              </p:cNvSpPr>
              <p:nvPr/>
            </p:nvSpPr>
            <p:spPr bwMode="auto">
              <a:xfrm>
                <a:off x="4340009" y="3485894"/>
                <a:ext cx="5560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_tradnl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8683" name="Freeform 14"/>
            <p:cNvSpPr>
              <a:spLocks/>
            </p:cNvSpPr>
            <p:nvPr/>
          </p:nvSpPr>
          <p:spPr bwMode="auto">
            <a:xfrm>
              <a:off x="2768571" y="3622221"/>
              <a:ext cx="1162714" cy="1052013"/>
            </a:xfrm>
            <a:custGeom>
              <a:avLst/>
              <a:gdLst>
                <a:gd name="T0" fmla="*/ 2147483647 w 14590"/>
                <a:gd name="T1" fmla="*/ 2147483647 h 11667"/>
                <a:gd name="T2" fmla="*/ 2147483647 w 14590"/>
                <a:gd name="T3" fmla="*/ 2147483647 h 11667"/>
                <a:gd name="T4" fmla="*/ 0 w 14590"/>
                <a:gd name="T5" fmla="*/ 2147483647 h 11667"/>
                <a:gd name="T6" fmla="*/ 0 60000 65536"/>
                <a:gd name="T7" fmla="*/ 0 60000 65536"/>
                <a:gd name="T8" fmla="*/ 0 60000 65536"/>
                <a:gd name="T9" fmla="*/ 0 w 14590"/>
                <a:gd name="T10" fmla="*/ 0 h 11667"/>
                <a:gd name="T11" fmla="*/ 14590 w 14590"/>
                <a:gd name="T12" fmla="*/ 11667 h 11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90" h="11667">
                  <a:moveTo>
                    <a:pt x="14590" y="1667"/>
                  </a:moveTo>
                  <a:cubicBezTo>
                    <a:pt x="11257" y="1667"/>
                    <a:pt x="7022" y="0"/>
                    <a:pt x="4590" y="1667"/>
                  </a:cubicBezTo>
                  <a:cubicBezTo>
                    <a:pt x="2158" y="3334"/>
                    <a:pt x="1530" y="8334"/>
                    <a:pt x="0" y="1166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8684" name="Freeform 14"/>
            <p:cNvSpPr>
              <a:spLocks/>
            </p:cNvSpPr>
            <p:nvPr/>
          </p:nvSpPr>
          <p:spPr bwMode="auto">
            <a:xfrm flipH="1">
              <a:off x="4544060" y="3624205"/>
              <a:ext cx="1263951" cy="1038578"/>
            </a:xfrm>
            <a:custGeom>
              <a:avLst/>
              <a:gdLst>
                <a:gd name="T0" fmla="*/ 2147483647 w 15892"/>
                <a:gd name="T1" fmla="*/ 2147483647 h 11518"/>
                <a:gd name="T2" fmla="*/ 2147483647 w 15892"/>
                <a:gd name="T3" fmla="*/ 2147483647 h 11518"/>
                <a:gd name="T4" fmla="*/ 0 w 15892"/>
                <a:gd name="T5" fmla="*/ 2147483647 h 11518"/>
                <a:gd name="T6" fmla="*/ 0 60000 65536"/>
                <a:gd name="T7" fmla="*/ 0 60000 65536"/>
                <a:gd name="T8" fmla="*/ 0 60000 65536"/>
                <a:gd name="T9" fmla="*/ 0 w 15892"/>
                <a:gd name="T10" fmla="*/ 0 h 11518"/>
                <a:gd name="T11" fmla="*/ 15892 w 15892"/>
                <a:gd name="T12" fmla="*/ 11518 h 11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2" h="11518">
                  <a:moveTo>
                    <a:pt x="15892" y="1645"/>
                  </a:moveTo>
                  <a:cubicBezTo>
                    <a:pt x="12559" y="1645"/>
                    <a:pt x="8541" y="0"/>
                    <a:pt x="5892" y="1645"/>
                  </a:cubicBezTo>
                  <a:cubicBezTo>
                    <a:pt x="3243" y="3290"/>
                    <a:pt x="1964" y="8227"/>
                    <a:pt x="0" y="1151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" name="101 Elipse"/>
            <p:cNvSpPr/>
            <p:nvPr/>
          </p:nvSpPr>
          <p:spPr bwMode="auto">
            <a:xfrm>
              <a:off x="3911934" y="3747135"/>
              <a:ext cx="46052" cy="46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3" name="102 Elipse"/>
            <p:cNvSpPr/>
            <p:nvPr/>
          </p:nvSpPr>
          <p:spPr bwMode="auto">
            <a:xfrm>
              <a:off x="4509024" y="3747135"/>
              <a:ext cx="47640" cy="46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68687" name="87 Rectángulo"/>
            <p:cNvSpPr>
              <a:spLocks noChangeArrowheads="1"/>
            </p:cNvSpPr>
            <p:nvPr/>
          </p:nvSpPr>
          <p:spPr bwMode="auto">
            <a:xfrm>
              <a:off x="4017948" y="3819593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3021013" y="3055938"/>
            <a:ext cx="612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4,5</a:t>
            </a:r>
          </a:p>
        </p:txBody>
      </p:sp>
      <p:grpSp>
        <p:nvGrpSpPr>
          <p:cNvPr id="68654" name="117 Grupo"/>
          <p:cNvGrpSpPr>
            <a:grpSpLocks/>
          </p:cNvGrpSpPr>
          <p:nvPr/>
        </p:nvGrpSpPr>
        <p:grpSpPr bwMode="auto">
          <a:xfrm>
            <a:off x="1201738" y="3860800"/>
            <a:ext cx="495300" cy="646113"/>
            <a:chOff x="1207294" y="3870602"/>
            <a:chExt cx="488632" cy="646331"/>
          </a:xfrm>
        </p:grpSpPr>
        <p:sp>
          <p:nvSpPr>
            <p:cNvPr id="119" name="AutoShape 69"/>
            <p:cNvSpPr>
              <a:spLocks noChangeArrowheads="1"/>
            </p:cNvSpPr>
            <p:nvPr/>
          </p:nvSpPr>
          <p:spPr bwMode="auto">
            <a:xfrm>
              <a:off x="1207294" y="3889658"/>
              <a:ext cx="488632" cy="479587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81" name="119 Rectángulo"/>
            <p:cNvSpPr>
              <a:spLocks noChangeArrowheads="1"/>
            </p:cNvSpPr>
            <p:nvPr/>
          </p:nvSpPr>
          <p:spPr bwMode="auto">
            <a:xfrm>
              <a:off x="1276513" y="38706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68655" name="107 Grupo"/>
          <p:cNvGrpSpPr>
            <a:grpSpLocks/>
          </p:cNvGrpSpPr>
          <p:nvPr/>
        </p:nvGrpSpPr>
        <p:grpSpPr bwMode="auto">
          <a:xfrm>
            <a:off x="1157288" y="2409825"/>
            <a:ext cx="647700" cy="1724025"/>
            <a:chOff x="539552" y="2204864"/>
            <a:chExt cx="648072" cy="1724026"/>
          </a:xfrm>
        </p:grpSpPr>
        <p:grpSp>
          <p:nvGrpSpPr>
            <p:cNvPr id="68674" name="Group 67"/>
            <p:cNvGrpSpPr>
              <a:grpSpLocks/>
            </p:cNvGrpSpPr>
            <p:nvPr/>
          </p:nvGrpSpPr>
          <p:grpSpPr bwMode="auto">
            <a:xfrm>
              <a:off x="588764" y="2204864"/>
              <a:ext cx="490537" cy="1724026"/>
              <a:chOff x="1234" y="1793"/>
              <a:chExt cx="309" cy="1086"/>
            </a:xfrm>
          </p:grpSpPr>
          <p:sp>
            <p:nvSpPr>
              <p:cNvPr id="111" name="AutoShape 68"/>
              <p:cNvSpPr>
                <a:spLocks noChangeArrowheads="1"/>
              </p:cNvSpPr>
              <p:nvPr/>
            </p:nvSpPr>
            <p:spPr bwMode="auto">
              <a:xfrm>
                <a:off x="1234" y="1941"/>
                <a:ext cx="309" cy="938"/>
              </a:xfrm>
              <a:prstGeom prst="can">
                <a:avLst>
                  <a:gd name="adj" fmla="val 56763"/>
                </a:avLst>
              </a:prstGeom>
              <a:gradFill rotWithShape="1">
                <a:gsLst>
                  <a:gs pos="0">
                    <a:schemeClr val="tx1">
                      <a:gamma/>
                      <a:tint val="76078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677" name="AutoShape 69"/>
              <p:cNvSpPr>
                <a:spLocks noChangeArrowheads="1"/>
              </p:cNvSpPr>
              <p:nvPr/>
            </p:nvSpPr>
            <p:spPr bwMode="auto">
              <a:xfrm>
                <a:off x="1234" y="1817"/>
                <a:ext cx="309" cy="30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8" name="AutoShape 70"/>
              <p:cNvSpPr>
                <a:spLocks noChangeArrowheads="1"/>
              </p:cNvSpPr>
              <p:nvPr/>
            </p:nvSpPr>
            <p:spPr bwMode="auto">
              <a:xfrm>
                <a:off x="1341" y="1793"/>
                <a:ext cx="94" cy="113"/>
              </a:xfrm>
              <a:prstGeom prst="can">
                <a:avLst>
                  <a:gd name="adj" fmla="val 60106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8679" name="Text Box 71"/>
              <p:cNvSpPr txBox="1">
                <a:spLocks noChangeArrowheads="1"/>
              </p:cNvSpPr>
              <p:nvPr/>
            </p:nvSpPr>
            <p:spPr bwMode="auto">
              <a:xfrm>
                <a:off x="1294" y="1924"/>
                <a:ext cx="1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FFFFFF"/>
                    </a:solidFill>
                  </a:rPr>
                  <a:t>+</a:t>
                </a:r>
              </a:p>
            </p:txBody>
          </p:sp>
        </p:grpSp>
        <p:sp>
          <p:nvSpPr>
            <p:cNvPr id="68675" name="109 CuadroTexto"/>
            <p:cNvSpPr txBox="1">
              <a:spLocks noChangeArrowheads="1"/>
            </p:cNvSpPr>
            <p:nvPr/>
          </p:nvSpPr>
          <p:spPr bwMode="auto">
            <a:xfrm>
              <a:off x="539552" y="3068960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>
                  <a:solidFill>
                    <a:srgbClr val="FFC000"/>
                  </a:solidFill>
                </a:rPr>
                <a:t>4,5 V</a:t>
              </a:r>
            </a:p>
          </p:txBody>
        </p:sp>
      </p:grpSp>
      <p:sp>
        <p:nvSpPr>
          <p:cNvPr id="68656" name="Freeform 24"/>
          <p:cNvSpPr>
            <a:spLocks/>
          </p:cNvSpPr>
          <p:nvPr/>
        </p:nvSpPr>
        <p:spPr bwMode="auto">
          <a:xfrm>
            <a:off x="1447800" y="1895475"/>
            <a:ext cx="1717675" cy="54768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" name="84 Grupo"/>
          <p:cNvGrpSpPr>
            <a:grpSpLocks/>
          </p:cNvGrpSpPr>
          <p:nvPr/>
        </p:nvGrpSpPr>
        <p:grpSpPr bwMode="auto">
          <a:xfrm>
            <a:off x="1771650" y="4594225"/>
            <a:ext cx="3154363" cy="114300"/>
            <a:chOff x="1771650" y="4594860"/>
            <a:chExt cx="3154680" cy="114300"/>
          </a:xfrm>
        </p:grpSpPr>
        <p:sp>
          <p:nvSpPr>
            <p:cNvPr id="86" name="85 Elipse"/>
            <p:cNvSpPr/>
            <p:nvPr/>
          </p:nvSpPr>
          <p:spPr>
            <a:xfrm>
              <a:off x="4812019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87" name="86 Elipse"/>
            <p:cNvSpPr/>
            <p:nvPr/>
          </p:nvSpPr>
          <p:spPr>
            <a:xfrm>
              <a:off x="1771650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1905000" y="2397125"/>
            <a:ext cx="29321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88" name="Rectangle 63"/>
          <p:cNvSpPr>
            <a:spLocks noChangeArrowheads="1"/>
          </p:cNvSpPr>
          <p:nvPr/>
        </p:nvSpPr>
        <p:spPr bwMode="auto">
          <a:xfrm>
            <a:off x="4922838" y="2878138"/>
            <a:ext cx="614362" cy="496887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9" name="Rectangle 64"/>
          <p:cNvSpPr>
            <a:spLocks noChangeArrowheads="1"/>
          </p:cNvSpPr>
          <p:nvPr/>
        </p:nvSpPr>
        <p:spPr bwMode="auto">
          <a:xfrm>
            <a:off x="4957763" y="2924175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3" name="Rectangle 65"/>
          <p:cNvSpPr>
            <a:spLocks noChangeArrowheads="1"/>
          </p:cNvSpPr>
          <p:nvPr/>
        </p:nvSpPr>
        <p:spPr bwMode="auto">
          <a:xfrm>
            <a:off x="4973638" y="2919413"/>
            <a:ext cx="500062" cy="411162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94" name="93 Conector recto"/>
          <p:cNvCxnSpPr>
            <a:cxnSpLocks noChangeShapeType="1"/>
          </p:cNvCxnSpPr>
          <p:nvPr/>
        </p:nvCxnSpPr>
        <p:spPr bwMode="auto">
          <a:xfrm flipH="1">
            <a:off x="5222875" y="2890838"/>
            <a:ext cx="1588" cy="45561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74 CuadroTexto"/>
          <p:cNvSpPr txBox="1">
            <a:spLocks noChangeArrowheads="1"/>
          </p:cNvSpPr>
          <p:nvPr/>
        </p:nvSpPr>
        <p:spPr bwMode="auto">
          <a:xfrm>
            <a:off x="2295525" y="5594350"/>
            <a:ext cx="2014538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grpSp>
        <p:nvGrpSpPr>
          <p:cNvPr id="68664" name="75 Grupo"/>
          <p:cNvGrpSpPr>
            <a:grpSpLocks/>
          </p:cNvGrpSpPr>
          <p:nvPr/>
        </p:nvGrpSpPr>
        <p:grpSpPr bwMode="auto">
          <a:xfrm>
            <a:off x="3743325" y="1878013"/>
            <a:ext cx="1501775" cy="2795587"/>
            <a:chOff x="3742615" y="1877470"/>
            <a:chExt cx="1501775" cy="2796047"/>
          </a:xfrm>
        </p:grpSpPr>
        <p:sp>
          <p:nvSpPr>
            <p:cNvPr id="68665" name="Oval 20"/>
            <p:cNvSpPr>
              <a:spLocks noChangeArrowheads="1"/>
            </p:cNvSpPr>
            <p:nvPr/>
          </p:nvSpPr>
          <p:spPr bwMode="auto">
            <a:xfrm>
              <a:off x="3742615" y="1877470"/>
              <a:ext cx="53975" cy="470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8666" name="29 Grupo"/>
            <p:cNvGrpSpPr>
              <a:grpSpLocks/>
            </p:cNvGrpSpPr>
            <p:nvPr/>
          </p:nvGrpSpPr>
          <p:grpSpPr bwMode="auto">
            <a:xfrm>
              <a:off x="3767270" y="1900488"/>
              <a:ext cx="1477120" cy="2773029"/>
              <a:chOff x="3767270" y="1900488"/>
              <a:chExt cx="1477120" cy="2773029"/>
            </a:xfrm>
          </p:grpSpPr>
          <p:cxnSp>
            <p:nvCxnSpPr>
              <p:cNvPr id="79" name="78 Conector recto"/>
              <p:cNvCxnSpPr/>
              <p:nvPr/>
            </p:nvCxnSpPr>
            <p:spPr>
              <a:xfrm>
                <a:off x="3768015" y="1902874"/>
                <a:ext cx="14763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Conector recto"/>
              <p:cNvCxnSpPr/>
              <p:nvPr/>
            </p:nvCxnSpPr>
            <p:spPr>
              <a:xfrm flipH="1">
                <a:off x="5230103" y="1899699"/>
                <a:ext cx="7937" cy="9780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669" name="27 Grupo"/>
              <p:cNvGrpSpPr>
                <a:grpSpLocks/>
              </p:cNvGrpSpPr>
              <p:nvPr/>
            </p:nvGrpSpPr>
            <p:grpSpPr bwMode="auto">
              <a:xfrm>
                <a:off x="4860745" y="3352998"/>
                <a:ext cx="362044" cy="1320519"/>
                <a:chOff x="4812619" y="3437219"/>
                <a:chExt cx="362044" cy="1320519"/>
              </a:xfrm>
            </p:grpSpPr>
            <p:cxnSp>
              <p:nvCxnSpPr>
                <p:cNvPr id="82" name="81 Conector recto"/>
                <p:cNvCxnSpPr/>
                <p:nvPr/>
              </p:nvCxnSpPr>
              <p:spPr>
                <a:xfrm>
                  <a:off x="5174039" y="3436721"/>
                  <a:ext cx="0" cy="13210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82 Conector recto"/>
                <p:cNvCxnSpPr/>
                <p:nvPr/>
              </p:nvCxnSpPr>
              <p:spPr>
                <a:xfrm>
                  <a:off x="4812089" y="4749800"/>
                  <a:ext cx="36036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0935" grpId="0"/>
      <p:bldP spid="80968" grpId="0" animBg="1"/>
      <p:bldP spid="80968" grpId="1" animBg="1"/>
      <p:bldP spid="80969" grpId="0" animBg="1"/>
      <p:bldP spid="80969" grpId="1" animBg="1"/>
      <p:bldP spid="80970" grpId="0" animBg="1"/>
      <p:bldP spid="80970" grpId="1" animBg="1"/>
      <p:bldP spid="107" grpId="0"/>
      <p:bldP spid="92" grpId="0" animBg="1"/>
      <p:bldP spid="92" grpId="1" animBg="1"/>
      <p:bldP spid="92" grpId="2" animBg="1"/>
      <p:bldP spid="89" grpId="0" animBg="1"/>
      <p:bldP spid="93" grpId="0" animBg="1"/>
      <p:bldP spid="75" grpId="0" animBg="1"/>
      <p:bldP spid="75" grpId="1" animBg="1"/>
      <p:bldP spid="75" grpId="2" animBg="1"/>
      <p:bldP spid="75" grpId="3" animBg="1"/>
      <p:bldP spid="75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88 Rectángulo"/>
          <p:cNvSpPr/>
          <p:nvPr/>
        </p:nvSpPr>
        <p:spPr>
          <a:xfrm>
            <a:off x="746125" y="769938"/>
            <a:ext cx="5100638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9635" name="Freeform 2"/>
          <p:cNvSpPr>
            <a:spLocks/>
          </p:cNvSpPr>
          <p:nvPr/>
        </p:nvSpPr>
        <p:spPr bwMode="auto">
          <a:xfrm flipV="1">
            <a:off x="1458913" y="4098925"/>
            <a:ext cx="2000250" cy="54768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9636" name="Group 23"/>
          <p:cNvGrpSpPr>
            <a:grpSpLocks/>
          </p:cNvGrpSpPr>
          <p:nvPr/>
        </p:nvGrpSpPr>
        <p:grpSpPr bwMode="auto">
          <a:xfrm>
            <a:off x="2762250" y="1023938"/>
            <a:ext cx="1411288" cy="1338262"/>
            <a:chOff x="2387" y="1002"/>
            <a:chExt cx="889" cy="843"/>
          </a:xfrm>
        </p:grpSpPr>
        <p:sp>
          <p:nvSpPr>
            <p:cNvPr id="69733" name="Rectangle 2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9734" name="Rectangle 2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9735" name="Rectangle 2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9736" name="Rectangle 2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9737" name="Text Box 28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69738" name="Group 2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69739" name="Oval 3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9740" name="Oval 3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9741" name="Oval 3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9742" name="Oval 3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9637" name="Oval 36"/>
          <p:cNvSpPr>
            <a:spLocks noChangeArrowheads="1"/>
          </p:cNvSpPr>
          <p:nvPr/>
        </p:nvSpPr>
        <p:spPr bwMode="auto">
          <a:xfrm>
            <a:off x="3152775" y="1863725"/>
            <a:ext cx="53975" cy="571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9638" name="Oval 37"/>
          <p:cNvSpPr>
            <a:spLocks noChangeArrowheads="1"/>
          </p:cNvSpPr>
          <p:nvPr/>
        </p:nvSpPr>
        <p:spPr bwMode="auto">
          <a:xfrm>
            <a:off x="3746500" y="1866900"/>
            <a:ext cx="53975" cy="571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3033713" y="119062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0,120</a:t>
            </a:r>
          </a:p>
        </p:txBody>
      </p:sp>
      <p:graphicFrame>
        <p:nvGraphicFramePr>
          <p:cNvPr id="18483" name="Group 51"/>
          <p:cNvGraphicFramePr>
            <a:graphicFrameLocks noGrp="1"/>
          </p:cNvGraphicFramePr>
          <p:nvPr/>
        </p:nvGraphicFramePr>
        <p:xfrm>
          <a:off x="6645275" y="1474788"/>
          <a:ext cx="2295525" cy="3150236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44" name="Rectangle 112"/>
          <p:cNvSpPr>
            <a:spLocks noChangeArrowheads="1"/>
          </p:cNvSpPr>
          <p:nvPr/>
        </p:nvSpPr>
        <p:spPr bwMode="auto">
          <a:xfrm>
            <a:off x="6719888" y="3705225"/>
            <a:ext cx="500062" cy="309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8545" name="Rectangle 113"/>
          <p:cNvSpPr>
            <a:spLocks noChangeArrowheads="1"/>
          </p:cNvSpPr>
          <p:nvPr/>
        </p:nvSpPr>
        <p:spPr bwMode="auto">
          <a:xfrm>
            <a:off x="7421563" y="3670300"/>
            <a:ext cx="500062" cy="309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8546" name="Rectangle 114"/>
          <p:cNvSpPr>
            <a:spLocks noChangeArrowheads="1"/>
          </p:cNvSpPr>
          <p:nvPr/>
        </p:nvSpPr>
        <p:spPr bwMode="auto">
          <a:xfrm>
            <a:off x="8121650" y="3729038"/>
            <a:ext cx="703263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9673" name="111 Grupo"/>
          <p:cNvGrpSpPr>
            <a:grpSpLocks/>
          </p:cNvGrpSpPr>
          <p:nvPr/>
        </p:nvGrpSpPr>
        <p:grpSpPr bwMode="auto">
          <a:xfrm>
            <a:off x="1844675" y="4102100"/>
            <a:ext cx="3098800" cy="1204913"/>
            <a:chOff x="1925638" y="4133849"/>
            <a:chExt cx="3098800" cy="1205230"/>
          </a:xfrm>
        </p:grpSpPr>
        <p:grpSp>
          <p:nvGrpSpPr>
            <p:cNvPr id="69722" name="Group 18"/>
            <p:cNvGrpSpPr>
              <a:grpSpLocks/>
            </p:cNvGrpSpPr>
            <p:nvPr/>
          </p:nvGrpSpPr>
          <p:grpSpPr bwMode="auto">
            <a:xfrm>
              <a:off x="1925638" y="4133849"/>
              <a:ext cx="3098800" cy="1162050"/>
              <a:chOff x="1491" y="1721"/>
              <a:chExt cx="2617" cy="981"/>
            </a:xfrm>
          </p:grpSpPr>
          <p:sp>
            <p:nvSpPr>
              <p:cNvPr id="69724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69725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26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27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28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29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30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731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732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723" name="Text Box 30"/>
            <p:cNvSpPr txBox="1">
              <a:spLocks noChangeArrowheads="1"/>
            </p:cNvSpPr>
            <p:nvPr/>
          </p:nvSpPr>
          <p:spPr bwMode="auto">
            <a:xfrm>
              <a:off x="3055938" y="4972367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69674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Variación de la Intensidad en función de la diferencia de potencial</a:t>
            </a:r>
            <a:r>
              <a:rPr lang="es-ES" sz="2000" b="1">
                <a:solidFill>
                  <a:srgbClr val="FFFFFF"/>
                </a:solidFill>
              </a:rPr>
              <a:t>:   </a:t>
            </a:r>
            <a:r>
              <a:rPr lang="es-ES" sz="2000" b="1">
                <a:solidFill>
                  <a:srgbClr val="FFFFFF"/>
                </a:solidFill>
                <a:latin typeface="Times New Roman" pitchFamily="18" charset="0"/>
              </a:rPr>
              <a:t>I = f (V)</a:t>
            </a:r>
          </a:p>
        </p:txBody>
      </p:sp>
      <p:grpSp>
        <p:nvGrpSpPr>
          <p:cNvPr id="69675" name="95 Grupo"/>
          <p:cNvGrpSpPr>
            <a:grpSpLocks/>
          </p:cNvGrpSpPr>
          <p:nvPr/>
        </p:nvGrpSpPr>
        <p:grpSpPr bwMode="auto">
          <a:xfrm>
            <a:off x="1831975" y="2892425"/>
            <a:ext cx="3097213" cy="1758950"/>
            <a:chOff x="2722908" y="2904173"/>
            <a:chExt cx="3098465" cy="1758610"/>
          </a:xfrm>
        </p:grpSpPr>
        <p:grpSp>
          <p:nvGrpSpPr>
            <p:cNvPr id="69705" name="116 Grupo"/>
            <p:cNvGrpSpPr>
              <a:grpSpLocks/>
            </p:cNvGrpSpPr>
            <p:nvPr/>
          </p:nvGrpSpPr>
          <p:grpSpPr bwMode="auto">
            <a:xfrm>
              <a:off x="3512185" y="2904173"/>
              <a:ext cx="1411288" cy="1338262"/>
              <a:chOff x="3889375" y="3395663"/>
              <a:chExt cx="1411288" cy="1338262"/>
            </a:xfrm>
          </p:grpSpPr>
          <p:grpSp>
            <p:nvGrpSpPr>
              <p:cNvPr id="69711" name="Group 2"/>
              <p:cNvGrpSpPr>
                <a:grpSpLocks/>
              </p:cNvGrpSpPr>
              <p:nvPr/>
            </p:nvGrpSpPr>
            <p:grpSpPr bwMode="auto">
              <a:xfrm>
                <a:off x="3889375" y="3395663"/>
                <a:ext cx="1411288" cy="1338262"/>
                <a:chOff x="2387" y="1002"/>
                <a:chExt cx="889" cy="843"/>
              </a:xfrm>
            </p:grpSpPr>
            <p:sp>
              <p:nvSpPr>
                <p:cNvPr id="69713" name="Rectangle 3"/>
                <p:cNvSpPr>
                  <a:spLocks noChangeArrowheads="1"/>
                </p:cNvSpPr>
                <p:nvPr/>
              </p:nvSpPr>
              <p:spPr bwMode="auto">
                <a:xfrm>
                  <a:off x="2501" y="1130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s-ES_tradnl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9714" name="Rectangle 4"/>
                <p:cNvSpPr>
                  <a:spLocks noChangeArrowheads="1"/>
                </p:cNvSpPr>
                <p:nvPr/>
              </p:nvSpPr>
              <p:spPr bwMode="auto">
                <a:xfrm>
                  <a:off x="2395" y="1002"/>
                  <a:ext cx="874" cy="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15" name="Rectangle 5"/>
                <p:cNvSpPr>
                  <a:spLocks noChangeArrowheads="1"/>
                </p:cNvSpPr>
                <p:nvPr/>
              </p:nvSpPr>
              <p:spPr bwMode="auto">
                <a:xfrm>
                  <a:off x="2387" y="1002"/>
                  <a:ext cx="889" cy="843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16" name="Rectangle 6"/>
                <p:cNvSpPr>
                  <a:spLocks noChangeArrowheads="1"/>
                </p:cNvSpPr>
                <p:nvPr/>
              </p:nvSpPr>
              <p:spPr bwMode="auto">
                <a:xfrm>
                  <a:off x="2463" y="1063"/>
                  <a:ext cx="744" cy="3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9717" name="Group 8"/>
                <p:cNvGrpSpPr>
                  <a:grpSpLocks/>
                </p:cNvGrpSpPr>
                <p:nvPr/>
              </p:nvGrpSpPr>
              <p:grpSpPr bwMode="auto">
                <a:xfrm>
                  <a:off x="2596" y="1496"/>
                  <a:ext cx="486" cy="112"/>
                  <a:chOff x="2596" y="1691"/>
                  <a:chExt cx="486" cy="112"/>
                </a:xfrm>
              </p:grpSpPr>
              <p:sp>
                <p:nvSpPr>
                  <p:cNvPr id="6971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596" y="1691"/>
                    <a:ext cx="112" cy="11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71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691"/>
                    <a:ext cx="112" cy="11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72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1713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72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1713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69712" name="86 CuadroTexto"/>
              <p:cNvSpPr txBox="1">
                <a:spLocks noChangeArrowheads="1"/>
              </p:cNvSpPr>
              <p:nvPr/>
            </p:nvSpPr>
            <p:spPr bwMode="auto">
              <a:xfrm>
                <a:off x="4340009" y="3485894"/>
                <a:ext cx="5560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_tradnl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706" name="Freeform 14"/>
            <p:cNvSpPr>
              <a:spLocks/>
            </p:cNvSpPr>
            <p:nvPr/>
          </p:nvSpPr>
          <p:spPr bwMode="auto">
            <a:xfrm>
              <a:off x="2722908" y="3624115"/>
              <a:ext cx="1208377" cy="1038668"/>
            </a:xfrm>
            <a:custGeom>
              <a:avLst/>
              <a:gdLst>
                <a:gd name="T0" fmla="*/ 2147483647 w 15163"/>
                <a:gd name="T1" fmla="*/ 2147483647 h 11519"/>
                <a:gd name="T2" fmla="*/ 2147483647 w 15163"/>
                <a:gd name="T3" fmla="*/ 2147483647 h 11519"/>
                <a:gd name="T4" fmla="*/ 0 w 15163"/>
                <a:gd name="T5" fmla="*/ 2147483647 h 11519"/>
                <a:gd name="T6" fmla="*/ 0 60000 65536"/>
                <a:gd name="T7" fmla="*/ 0 60000 65536"/>
                <a:gd name="T8" fmla="*/ 0 60000 65536"/>
                <a:gd name="T9" fmla="*/ 0 w 15163"/>
                <a:gd name="T10" fmla="*/ 0 h 11519"/>
                <a:gd name="T11" fmla="*/ 15163 w 15163"/>
                <a:gd name="T12" fmla="*/ 11519 h 1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63" h="11519">
                  <a:moveTo>
                    <a:pt x="15163" y="1646"/>
                  </a:moveTo>
                  <a:cubicBezTo>
                    <a:pt x="11830" y="1646"/>
                    <a:pt x="7690" y="0"/>
                    <a:pt x="5163" y="1646"/>
                  </a:cubicBezTo>
                  <a:cubicBezTo>
                    <a:pt x="2636" y="3292"/>
                    <a:pt x="1721" y="8228"/>
                    <a:pt x="0" y="1151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9707" name="Freeform 14"/>
            <p:cNvSpPr>
              <a:spLocks/>
            </p:cNvSpPr>
            <p:nvPr/>
          </p:nvSpPr>
          <p:spPr bwMode="auto">
            <a:xfrm flipH="1">
              <a:off x="4544060" y="3625106"/>
              <a:ext cx="1277313" cy="1031997"/>
            </a:xfrm>
            <a:custGeom>
              <a:avLst/>
              <a:gdLst>
                <a:gd name="T0" fmla="*/ 2147483647 w 16060"/>
                <a:gd name="T1" fmla="*/ 2147483647 h 11445"/>
                <a:gd name="T2" fmla="*/ 2147483647 w 16060"/>
                <a:gd name="T3" fmla="*/ 2147483647 h 11445"/>
                <a:gd name="T4" fmla="*/ 0 w 16060"/>
                <a:gd name="T5" fmla="*/ 2147483647 h 11445"/>
                <a:gd name="T6" fmla="*/ 0 60000 65536"/>
                <a:gd name="T7" fmla="*/ 0 60000 65536"/>
                <a:gd name="T8" fmla="*/ 0 60000 65536"/>
                <a:gd name="T9" fmla="*/ 0 w 16060"/>
                <a:gd name="T10" fmla="*/ 0 h 11445"/>
                <a:gd name="T11" fmla="*/ 16060 w 16060"/>
                <a:gd name="T12" fmla="*/ 11445 h 114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60" h="11445">
                  <a:moveTo>
                    <a:pt x="16060" y="1635"/>
                  </a:moveTo>
                  <a:cubicBezTo>
                    <a:pt x="12727" y="1635"/>
                    <a:pt x="8737" y="0"/>
                    <a:pt x="6060" y="1635"/>
                  </a:cubicBezTo>
                  <a:cubicBezTo>
                    <a:pt x="3383" y="3270"/>
                    <a:pt x="1820" y="8154"/>
                    <a:pt x="0" y="1144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0" name="99 Elipse"/>
            <p:cNvSpPr/>
            <p:nvPr/>
          </p:nvSpPr>
          <p:spPr bwMode="auto">
            <a:xfrm>
              <a:off x="3912427" y="3746973"/>
              <a:ext cx="46056" cy="460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1" name="100 Elipse"/>
            <p:cNvSpPr/>
            <p:nvPr/>
          </p:nvSpPr>
          <p:spPr bwMode="auto">
            <a:xfrm>
              <a:off x="4509568" y="3746973"/>
              <a:ext cx="47644" cy="460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69710" name="87 Rectángulo"/>
            <p:cNvSpPr>
              <a:spLocks noChangeArrowheads="1"/>
            </p:cNvSpPr>
            <p:nvPr/>
          </p:nvSpPr>
          <p:spPr bwMode="auto">
            <a:xfrm>
              <a:off x="4017948" y="3819593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3182938" y="3067050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6</a:t>
            </a:r>
          </a:p>
        </p:txBody>
      </p:sp>
      <p:grpSp>
        <p:nvGrpSpPr>
          <p:cNvPr id="69677" name="123 Grupo"/>
          <p:cNvGrpSpPr>
            <a:grpSpLocks/>
          </p:cNvGrpSpPr>
          <p:nvPr/>
        </p:nvGrpSpPr>
        <p:grpSpPr bwMode="auto">
          <a:xfrm>
            <a:off x="1203325" y="3844925"/>
            <a:ext cx="490538" cy="646113"/>
            <a:chOff x="1207295" y="3870602"/>
            <a:chExt cx="483933" cy="646331"/>
          </a:xfrm>
        </p:grpSpPr>
        <p:sp>
          <p:nvSpPr>
            <p:cNvPr id="125" name="AutoShape 69"/>
            <p:cNvSpPr>
              <a:spLocks noChangeArrowheads="1"/>
            </p:cNvSpPr>
            <p:nvPr/>
          </p:nvSpPr>
          <p:spPr bwMode="auto">
            <a:xfrm>
              <a:off x="1207295" y="3889658"/>
              <a:ext cx="483933" cy="479587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04" name="125 Rectángulo"/>
            <p:cNvSpPr>
              <a:spLocks noChangeArrowheads="1"/>
            </p:cNvSpPr>
            <p:nvPr/>
          </p:nvSpPr>
          <p:spPr bwMode="auto">
            <a:xfrm>
              <a:off x="1276513" y="38706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69678" name="114 Grupo"/>
          <p:cNvGrpSpPr>
            <a:grpSpLocks/>
          </p:cNvGrpSpPr>
          <p:nvPr/>
        </p:nvGrpSpPr>
        <p:grpSpPr bwMode="auto">
          <a:xfrm>
            <a:off x="1122363" y="2398713"/>
            <a:ext cx="647700" cy="1724025"/>
            <a:chOff x="505262" y="2204864"/>
            <a:chExt cx="648072" cy="1724026"/>
          </a:xfrm>
        </p:grpSpPr>
        <p:grpSp>
          <p:nvGrpSpPr>
            <p:cNvPr id="69697" name="Group 67"/>
            <p:cNvGrpSpPr>
              <a:grpSpLocks/>
            </p:cNvGrpSpPr>
            <p:nvPr/>
          </p:nvGrpSpPr>
          <p:grpSpPr bwMode="auto">
            <a:xfrm>
              <a:off x="588764" y="2204864"/>
              <a:ext cx="490537" cy="1724026"/>
              <a:chOff x="1234" y="1793"/>
              <a:chExt cx="309" cy="1086"/>
            </a:xfrm>
          </p:grpSpPr>
          <p:sp>
            <p:nvSpPr>
              <p:cNvPr id="118" name="AutoShape 68"/>
              <p:cNvSpPr>
                <a:spLocks noChangeArrowheads="1"/>
              </p:cNvSpPr>
              <p:nvPr/>
            </p:nvSpPr>
            <p:spPr bwMode="auto">
              <a:xfrm>
                <a:off x="1234" y="1941"/>
                <a:ext cx="290" cy="938"/>
              </a:xfrm>
              <a:prstGeom prst="can">
                <a:avLst>
                  <a:gd name="adj" fmla="val 56763"/>
                </a:avLst>
              </a:prstGeom>
              <a:gradFill rotWithShape="1">
                <a:gsLst>
                  <a:gs pos="0">
                    <a:schemeClr val="tx1">
                      <a:gamma/>
                      <a:tint val="76078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9700" name="AutoShape 69"/>
              <p:cNvSpPr>
                <a:spLocks noChangeArrowheads="1"/>
              </p:cNvSpPr>
              <p:nvPr/>
            </p:nvSpPr>
            <p:spPr bwMode="auto">
              <a:xfrm>
                <a:off x="1234" y="1817"/>
                <a:ext cx="309" cy="30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1" name="AutoShape 70"/>
              <p:cNvSpPr>
                <a:spLocks noChangeArrowheads="1"/>
              </p:cNvSpPr>
              <p:nvPr/>
            </p:nvSpPr>
            <p:spPr bwMode="auto">
              <a:xfrm>
                <a:off x="1341" y="1793"/>
                <a:ext cx="94" cy="113"/>
              </a:xfrm>
              <a:prstGeom prst="can">
                <a:avLst>
                  <a:gd name="adj" fmla="val 60106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2" name="Text Box 71"/>
              <p:cNvSpPr txBox="1">
                <a:spLocks noChangeArrowheads="1"/>
              </p:cNvSpPr>
              <p:nvPr/>
            </p:nvSpPr>
            <p:spPr bwMode="auto">
              <a:xfrm>
                <a:off x="1294" y="1924"/>
                <a:ext cx="1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FFFFFF"/>
                    </a:solidFill>
                  </a:rPr>
                  <a:t>+</a:t>
                </a:r>
              </a:p>
            </p:txBody>
          </p:sp>
        </p:grpSp>
        <p:sp>
          <p:nvSpPr>
            <p:cNvPr id="69698" name="116 CuadroTexto"/>
            <p:cNvSpPr txBox="1">
              <a:spLocks noChangeArrowheads="1"/>
            </p:cNvSpPr>
            <p:nvPr/>
          </p:nvSpPr>
          <p:spPr bwMode="auto">
            <a:xfrm>
              <a:off x="505262" y="3080390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>
                  <a:solidFill>
                    <a:srgbClr val="FFC000"/>
                  </a:solidFill>
                </a:rPr>
                <a:t>  6 V</a:t>
              </a:r>
            </a:p>
          </p:txBody>
        </p:sp>
      </p:grpSp>
      <p:sp>
        <p:nvSpPr>
          <p:cNvPr id="69679" name="Freeform 34"/>
          <p:cNvSpPr>
            <a:spLocks/>
          </p:cNvSpPr>
          <p:nvPr/>
        </p:nvSpPr>
        <p:spPr bwMode="auto">
          <a:xfrm>
            <a:off x="1457325" y="1890713"/>
            <a:ext cx="1717675" cy="547687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9680" name="86 Grupo"/>
          <p:cNvGrpSpPr>
            <a:grpSpLocks/>
          </p:cNvGrpSpPr>
          <p:nvPr/>
        </p:nvGrpSpPr>
        <p:grpSpPr bwMode="auto">
          <a:xfrm>
            <a:off x="1771650" y="4584700"/>
            <a:ext cx="3190875" cy="123825"/>
            <a:chOff x="1771650" y="4585335"/>
            <a:chExt cx="3190398" cy="123825"/>
          </a:xfrm>
        </p:grpSpPr>
        <p:sp>
          <p:nvSpPr>
            <p:cNvPr id="85" name="84 Elipse"/>
            <p:cNvSpPr/>
            <p:nvPr/>
          </p:nvSpPr>
          <p:spPr>
            <a:xfrm>
              <a:off x="4847765" y="4585335"/>
              <a:ext cx="114283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86" name="85 Elipse"/>
            <p:cNvSpPr/>
            <p:nvPr/>
          </p:nvSpPr>
          <p:spPr>
            <a:xfrm>
              <a:off x="1771650" y="4594860"/>
              <a:ext cx="114283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90" name="Text Box 82"/>
          <p:cNvSpPr txBox="1">
            <a:spLocks noChangeArrowheads="1"/>
          </p:cNvSpPr>
          <p:nvPr/>
        </p:nvSpPr>
        <p:spPr bwMode="auto">
          <a:xfrm>
            <a:off x="1952625" y="2409825"/>
            <a:ext cx="29194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87" name="Rectangle 63"/>
          <p:cNvSpPr>
            <a:spLocks noChangeArrowheads="1"/>
          </p:cNvSpPr>
          <p:nvPr/>
        </p:nvSpPr>
        <p:spPr bwMode="auto">
          <a:xfrm>
            <a:off x="4922838" y="2878138"/>
            <a:ext cx="614362" cy="496887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1" name="Rectangle 64"/>
          <p:cNvSpPr>
            <a:spLocks noChangeArrowheads="1"/>
          </p:cNvSpPr>
          <p:nvPr/>
        </p:nvSpPr>
        <p:spPr bwMode="auto">
          <a:xfrm>
            <a:off x="4957763" y="2924175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2" name="Rectangle 65"/>
          <p:cNvSpPr>
            <a:spLocks noChangeArrowheads="1"/>
          </p:cNvSpPr>
          <p:nvPr/>
        </p:nvSpPr>
        <p:spPr bwMode="auto">
          <a:xfrm>
            <a:off x="4973638" y="2919413"/>
            <a:ext cx="500062" cy="411162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4" name="73 CuadroTexto"/>
          <p:cNvSpPr txBox="1">
            <a:spLocks noChangeArrowheads="1"/>
          </p:cNvSpPr>
          <p:nvPr/>
        </p:nvSpPr>
        <p:spPr bwMode="auto">
          <a:xfrm>
            <a:off x="2295525" y="5594350"/>
            <a:ext cx="2014538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cxnSp>
        <p:nvCxnSpPr>
          <p:cNvPr id="75" name="74 Conector recto"/>
          <p:cNvCxnSpPr>
            <a:cxnSpLocks noChangeShapeType="1"/>
          </p:cNvCxnSpPr>
          <p:nvPr/>
        </p:nvCxnSpPr>
        <p:spPr bwMode="auto">
          <a:xfrm flipH="1">
            <a:off x="5222875" y="2890838"/>
            <a:ext cx="1588" cy="45561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9687" name="75 Grupo"/>
          <p:cNvGrpSpPr>
            <a:grpSpLocks/>
          </p:cNvGrpSpPr>
          <p:nvPr/>
        </p:nvGrpSpPr>
        <p:grpSpPr bwMode="auto">
          <a:xfrm>
            <a:off x="3743325" y="1878013"/>
            <a:ext cx="1501775" cy="2795587"/>
            <a:chOff x="3742615" y="1877470"/>
            <a:chExt cx="1501775" cy="2796047"/>
          </a:xfrm>
        </p:grpSpPr>
        <p:sp>
          <p:nvSpPr>
            <p:cNvPr id="69688" name="Oval 20"/>
            <p:cNvSpPr>
              <a:spLocks noChangeArrowheads="1"/>
            </p:cNvSpPr>
            <p:nvPr/>
          </p:nvSpPr>
          <p:spPr bwMode="auto">
            <a:xfrm>
              <a:off x="3742615" y="1877470"/>
              <a:ext cx="53975" cy="470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9689" name="29 Grupo"/>
            <p:cNvGrpSpPr>
              <a:grpSpLocks/>
            </p:cNvGrpSpPr>
            <p:nvPr/>
          </p:nvGrpSpPr>
          <p:grpSpPr bwMode="auto">
            <a:xfrm>
              <a:off x="3767270" y="1900488"/>
              <a:ext cx="1477120" cy="2773029"/>
              <a:chOff x="3767270" y="1900488"/>
              <a:chExt cx="1477120" cy="2773029"/>
            </a:xfrm>
          </p:grpSpPr>
          <p:cxnSp>
            <p:nvCxnSpPr>
              <p:cNvPr id="79" name="78 Conector recto"/>
              <p:cNvCxnSpPr/>
              <p:nvPr/>
            </p:nvCxnSpPr>
            <p:spPr>
              <a:xfrm>
                <a:off x="3768015" y="1902874"/>
                <a:ext cx="14763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Conector recto"/>
              <p:cNvCxnSpPr/>
              <p:nvPr/>
            </p:nvCxnSpPr>
            <p:spPr>
              <a:xfrm flipH="1">
                <a:off x="5230103" y="1899699"/>
                <a:ext cx="7937" cy="9780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692" name="27 Grupo"/>
              <p:cNvGrpSpPr>
                <a:grpSpLocks/>
              </p:cNvGrpSpPr>
              <p:nvPr/>
            </p:nvGrpSpPr>
            <p:grpSpPr bwMode="auto">
              <a:xfrm>
                <a:off x="4860745" y="3352998"/>
                <a:ext cx="362044" cy="1320519"/>
                <a:chOff x="4812619" y="3437219"/>
                <a:chExt cx="362044" cy="1320519"/>
              </a:xfrm>
            </p:grpSpPr>
            <p:cxnSp>
              <p:nvCxnSpPr>
                <p:cNvPr id="82" name="81 Conector recto"/>
                <p:cNvCxnSpPr/>
                <p:nvPr/>
              </p:nvCxnSpPr>
              <p:spPr>
                <a:xfrm>
                  <a:off x="5174039" y="3436721"/>
                  <a:ext cx="0" cy="13210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82 Conector recto"/>
                <p:cNvCxnSpPr/>
                <p:nvPr/>
              </p:nvCxnSpPr>
              <p:spPr>
                <a:xfrm>
                  <a:off x="4812089" y="4749800"/>
                  <a:ext cx="36036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8481" grpId="0"/>
      <p:bldP spid="18544" grpId="0" animBg="1"/>
      <p:bldP spid="18544" grpId="1" animBg="1"/>
      <p:bldP spid="18545" grpId="0" animBg="1"/>
      <p:bldP spid="18545" grpId="1" animBg="1"/>
      <p:bldP spid="18546" grpId="0" animBg="1"/>
      <p:bldP spid="18546" grpId="1" animBg="1"/>
      <p:bldP spid="114" grpId="0"/>
      <p:bldP spid="90" grpId="0" animBg="1"/>
      <p:bldP spid="90" grpId="1" animBg="1"/>
      <p:bldP spid="90" grpId="2" animBg="1"/>
      <p:bldP spid="91" grpId="0" animBg="1"/>
      <p:bldP spid="92" grpId="0" animBg="1"/>
      <p:bldP spid="74" grpId="0" animBg="1"/>
      <p:bldP spid="74" grpId="1" animBg="1"/>
      <p:bldP spid="74" grpId="2" animBg="1"/>
      <p:bldP spid="74" grpId="3" animBg="1"/>
      <p:bldP spid="74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89 Rectángulo"/>
          <p:cNvSpPr/>
          <p:nvPr/>
        </p:nvSpPr>
        <p:spPr>
          <a:xfrm>
            <a:off x="746125" y="769938"/>
            <a:ext cx="5100638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0659" name="Freeform 2"/>
          <p:cNvSpPr>
            <a:spLocks/>
          </p:cNvSpPr>
          <p:nvPr/>
        </p:nvSpPr>
        <p:spPr bwMode="auto">
          <a:xfrm flipV="1">
            <a:off x="1454150" y="4105275"/>
            <a:ext cx="2000250" cy="54768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70660" name="Group 23"/>
          <p:cNvGrpSpPr>
            <a:grpSpLocks/>
          </p:cNvGrpSpPr>
          <p:nvPr/>
        </p:nvGrpSpPr>
        <p:grpSpPr bwMode="auto">
          <a:xfrm>
            <a:off x="2757488" y="1030288"/>
            <a:ext cx="1411287" cy="1338262"/>
            <a:chOff x="2387" y="1002"/>
            <a:chExt cx="889" cy="843"/>
          </a:xfrm>
        </p:grpSpPr>
        <p:sp>
          <p:nvSpPr>
            <p:cNvPr id="70758" name="Rectangle 2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759" name="Rectangle 2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0760" name="Rectangle 2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0761" name="Rectangle 2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0762" name="Text Box 28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70763" name="Group 2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70764" name="Oval 3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0765" name="Oval 3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0766" name="Oval 3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0767" name="Oval 3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0661" name="Oval 36"/>
          <p:cNvSpPr>
            <a:spLocks noChangeArrowheads="1"/>
          </p:cNvSpPr>
          <p:nvPr/>
        </p:nvSpPr>
        <p:spPr bwMode="auto">
          <a:xfrm>
            <a:off x="3148013" y="1870075"/>
            <a:ext cx="53975" cy="571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0662" name="Oval 37"/>
          <p:cNvSpPr>
            <a:spLocks noChangeArrowheads="1"/>
          </p:cNvSpPr>
          <p:nvPr/>
        </p:nvSpPr>
        <p:spPr bwMode="auto">
          <a:xfrm>
            <a:off x="3741738" y="1873250"/>
            <a:ext cx="53975" cy="571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3028950" y="119697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0,150</a:t>
            </a:r>
          </a:p>
        </p:txBody>
      </p:sp>
      <p:graphicFrame>
        <p:nvGraphicFramePr>
          <p:cNvPr id="19507" name="Group 51"/>
          <p:cNvGraphicFramePr>
            <a:graphicFrameLocks noGrp="1"/>
          </p:cNvGraphicFramePr>
          <p:nvPr/>
        </p:nvGraphicFramePr>
        <p:xfrm>
          <a:off x="6645275" y="1641475"/>
          <a:ext cx="2295525" cy="3150236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68" name="Rectangle 112"/>
          <p:cNvSpPr>
            <a:spLocks noChangeArrowheads="1"/>
          </p:cNvSpPr>
          <p:nvPr/>
        </p:nvSpPr>
        <p:spPr bwMode="auto">
          <a:xfrm>
            <a:off x="6719888" y="4297363"/>
            <a:ext cx="5000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569" name="Rectangle 113"/>
          <p:cNvSpPr>
            <a:spLocks noChangeArrowheads="1"/>
          </p:cNvSpPr>
          <p:nvPr/>
        </p:nvSpPr>
        <p:spPr bwMode="auto">
          <a:xfrm>
            <a:off x="7421563" y="4297363"/>
            <a:ext cx="5000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570" name="Rectangle 114"/>
          <p:cNvSpPr>
            <a:spLocks noChangeArrowheads="1"/>
          </p:cNvSpPr>
          <p:nvPr/>
        </p:nvSpPr>
        <p:spPr bwMode="auto">
          <a:xfrm>
            <a:off x="8110538" y="4322763"/>
            <a:ext cx="7032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70697" name="120 Grupo"/>
          <p:cNvGrpSpPr>
            <a:grpSpLocks/>
          </p:cNvGrpSpPr>
          <p:nvPr/>
        </p:nvGrpSpPr>
        <p:grpSpPr bwMode="auto">
          <a:xfrm>
            <a:off x="1836738" y="4103688"/>
            <a:ext cx="3098800" cy="1182687"/>
            <a:chOff x="1925638" y="4133849"/>
            <a:chExt cx="3098800" cy="1182370"/>
          </a:xfrm>
        </p:grpSpPr>
        <p:grpSp>
          <p:nvGrpSpPr>
            <p:cNvPr id="70747" name="Group 18"/>
            <p:cNvGrpSpPr>
              <a:grpSpLocks/>
            </p:cNvGrpSpPr>
            <p:nvPr/>
          </p:nvGrpSpPr>
          <p:grpSpPr bwMode="auto">
            <a:xfrm>
              <a:off x="1925638" y="4133849"/>
              <a:ext cx="3098800" cy="1162050"/>
              <a:chOff x="1491" y="1721"/>
              <a:chExt cx="2617" cy="981"/>
            </a:xfrm>
          </p:grpSpPr>
          <p:sp>
            <p:nvSpPr>
              <p:cNvPr id="70749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750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51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52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53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54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55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756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757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748" name="Text Box 30"/>
            <p:cNvSpPr txBox="1">
              <a:spLocks noChangeArrowheads="1"/>
            </p:cNvSpPr>
            <p:nvPr/>
          </p:nvSpPr>
          <p:spPr bwMode="auto">
            <a:xfrm>
              <a:off x="3055938" y="4949507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70698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Variación de la Intensidad en función de la diferencia de potencial</a:t>
            </a:r>
            <a:r>
              <a:rPr lang="es-ES" sz="2000" b="1">
                <a:solidFill>
                  <a:srgbClr val="FFFFFF"/>
                </a:solidFill>
              </a:rPr>
              <a:t>:   </a:t>
            </a:r>
            <a:r>
              <a:rPr lang="es-ES" sz="2000" b="1">
                <a:solidFill>
                  <a:srgbClr val="FFFFFF"/>
                </a:solidFill>
                <a:latin typeface="Times New Roman" pitchFamily="18" charset="0"/>
              </a:rPr>
              <a:t>I = f (V)</a:t>
            </a:r>
          </a:p>
        </p:txBody>
      </p:sp>
      <p:grpSp>
        <p:nvGrpSpPr>
          <p:cNvPr id="70699" name="104 Grupo"/>
          <p:cNvGrpSpPr>
            <a:grpSpLocks/>
          </p:cNvGrpSpPr>
          <p:nvPr/>
        </p:nvGrpSpPr>
        <p:grpSpPr bwMode="auto">
          <a:xfrm>
            <a:off x="1854200" y="2903538"/>
            <a:ext cx="3038475" cy="1755775"/>
            <a:chOff x="2734304" y="2904173"/>
            <a:chExt cx="3038474" cy="1755814"/>
          </a:xfrm>
        </p:grpSpPr>
        <p:grpSp>
          <p:nvGrpSpPr>
            <p:cNvPr id="70730" name="116 Grupo"/>
            <p:cNvGrpSpPr>
              <a:grpSpLocks/>
            </p:cNvGrpSpPr>
            <p:nvPr/>
          </p:nvGrpSpPr>
          <p:grpSpPr bwMode="auto">
            <a:xfrm>
              <a:off x="3512185" y="2904173"/>
              <a:ext cx="1411288" cy="1338262"/>
              <a:chOff x="3889375" y="3395663"/>
              <a:chExt cx="1411288" cy="1338262"/>
            </a:xfrm>
          </p:grpSpPr>
          <p:grpSp>
            <p:nvGrpSpPr>
              <p:cNvPr id="70736" name="Group 2"/>
              <p:cNvGrpSpPr>
                <a:grpSpLocks/>
              </p:cNvGrpSpPr>
              <p:nvPr/>
            </p:nvGrpSpPr>
            <p:grpSpPr bwMode="auto">
              <a:xfrm>
                <a:off x="3889375" y="3395663"/>
                <a:ext cx="1411288" cy="1338262"/>
                <a:chOff x="2387" y="1002"/>
                <a:chExt cx="889" cy="843"/>
              </a:xfrm>
            </p:grpSpPr>
            <p:sp>
              <p:nvSpPr>
                <p:cNvPr id="70738" name="Rectangle 3"/>
                <p:cNvSpPr>
                  <a:spLocks noChangeArrowheads="1"/>
                </p:cNvSpPr>
                <p:nvPr/>
              </p:nvSpPr>
              <p:spPr bwMode="auto">
                <a:xfrm>
                  <a:off x="2501" y="1130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s-ES_tradnl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0739" name="Rectangle 4"/>
                <p:cNvSpPr>
                  <a:spLocks noChangeArrowheads="1"/>
                </p:cNvSpPr>
                <p:nvPr/>
              </p:nvSpPr>
              <p:spPr bwMode="auto">
                <a:xfrm>
                  <a:off x="2395" y="1002"/>
                  <a:ext cx="874" cy="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40" name="Rectangle 5"/>
                <p:cNvSpPr>
                  <a:spLocks noChangeArrowheads="1"/>
                </p:cNvSpPr>
                <p:nvPr/>
              </p:nvSpPr>
              <p:spPr bwMode="auto">
                <a:xfrm>
                  <a:off x="2387" y="1002"/>
                  <a:ext cx="889" cy="843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741" name="Rectangle 6"/>
                <p:cNvSpPr>
                  <a:spLocks noChangeArrowheads="1"/>
                </p:cNvSpPr>
                <p:nvPr/>
              </p:nvSpPr>
              <p:spPr bwMode="auto">
                <a:xfrm>
                  <a:off x="2463" y="1063"/>
                  <a:ext cx="744" cy="3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0742" name="Group 8"/>
                <p:cNvGrpSpPr>
                  <a:grpSpLocks/>
                </p:cNvGrpSpPr>
                <p:nvPr/>
              </p:nvGrpSpPr>
              <p:grpSpPr bwMode="auto">
                <a:xfrm>
                  <a:off x="2596" y="1496"/>
                  <a:ext cx="486" cy="112"/>
                  <a:chOff x="2596" y="1691"/>
                  <a:chExt cx="486" cy="112"/>
                </a:xfrm>
              </p:grpSpPr>
              <p:sp>
                <p:nvSpPr>
                  <p:cNvPr id="7074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596" y="1691"/>
                    <a:ext cx="112" cy="11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4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691"/>
                    <a:ext cx="112" cy="112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4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1713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74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1713"/>
                    <a:ext cx="66" cy="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70737" name="86 CuadroTexto"/>
              <p:cNvSpPr txBox="1">
                <a:spLocks noChangeArrowheads="1"/>
              </p:cNvSpPr>
              <p:nvPr/>
            </p:nvSpPr>
            <p:spPr bwMode="auto">
              <a:xfrm>
                <a:off x="4340009" y="3485894"/>
                <a:ext cx="5560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_tradnl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731" name="Freeform 14"/>
            <p:cNvSpPr>
              <a:spLocks/>
            </p:cNvSpPr>
            <p:nvPr/>
          </p:nvSpPr>
          <p:spPr bwMode="auto">
            <a:xfrm>
              <a:off x="2734304" y="3626188"/>
              <a:ext cx="1196981" cy="1024241"/>
            </a:xfrm>
            <a:custGeom>
              <a:avLst/>
              <a:gdLst>
                <a:gd name="T0" fmla="*/ 2147483647 w 15020"/>
                <a:gd name="T1" fmla="*/ 2147483647 h 11359"/>
                <a:gd name="T2" fmla="*/ 2147483647 w 15020"/>
                <a:gd name="T3" fmla="*/ 2147483647 h 11359"/>
                <a:gd name="T4" fmla="*/ 0 w 15020"/>
                <a:gd name="T5" fmla="*/ 2147483647 h 11359"/>
                <a:gd name="T6" fmla="*/ 0 60000 65536"/>
                <a:gd name="T7" fmla="*/ 0 60000 65536"/>
                <a:gd name="T8" fmla="*/ 0 60000 65536"/>
                <a:gd name="T9" fmla="*/ 0 w 15020"/>
                <a:gd name="T10" fmla="*/ 0 h 11359"/>
                <a:gd name="T11" fmla="*/ 15020 w 15020"/>
                <a:gd name="T12" fmla="*/ 11359 h 11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20" h="11359">
                  <a:moveTo>
                    <a:pt x="15020" y="1623"/>
                  </a:moveTo>
                  <a:cubicBezTo>
                    <a:pt x="11687" y="1623"/>
                    <a:pt x="7523" y="0"/>
                    <a:pt x="5020" y="1623"/>
                  </a:cubicBezTo>
                  <a:cubicBezTo>
                    <a:pt x="2517" y="3246"/>
                    <a:pt x="1673" y="8114"/>
                    <a:pt x="0" y="1135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0732" name="Freeform 14"/>
            <p:cNvSpPr>
              <a:spLocks/>
            </p:cNvSpPr>
            <p:nvPr/>
          </p:nvSpPr>
          <p:spPr bwMode="auto">
            <a:xfrm flipH="1">
              <a:off x="4544060" y="3624655"/>
              <a:ext cx="1228718" cy="1035332"/>
            </a:xfrm>
            <a:custGeom>
              <a:avLst/>
              <a:gdLst>
                <a:gd name="T0" fmla="*/ 2147483647 w 15449"/>
                <a:gd name="T1" fmla="*/ 2147483647 h 11482"/>
                <a:gd name="T2" fmla="*/ 2147483647 w 15449"/>
                <a:gd name="T3" fmla="*/ 2147483647 h 11482"/>
                <a:gd name="T4" fmla="*/ 0 w 15449"/>
                <a:gd name="T5" fmla="*/ 2147483647 h 11482"/>
                <a:gd name="T6" fmla="*/ 0 60000 65536"/>
                <a:gd name="T7" fmla="*/ 0 60000 65536"/>
                <a:gd name="T8" fmla="*/ 0 60000 65536"/>
                <a:gd name="T9" fmla="*/ 0 w 15449"/>
                <a:gd name="T10" fmla="*/ 0 h 11482"/>
                <a:gd name="T11" fmla="*/ 15449 w 15449"/>
                <a:gd name="T12" fmla="*/ 11482 h 11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9" h="11482">
                  <a:moveTo>
                    <a:pt x="15449" y="1640"/>
                  </a:moveTo>
                  <a:cubicBezTo>
                    <a:pt x="12116" y="1640"/>
                    <a:pt x="8024" y="0"/>
                    <a:pt x="5449" y="1640"/>
                  </a:cubicBezTo>
                  <a:cubicBezTo>
                    <a:pt x="2874" y="3280"/>
                    <a:pt x="1816" y="8201"/>
                    <a:pt x="0" y="1148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" name="108 Elipse"/>
            <p:cNvSpPr/>
            <p:nvPr/>
          </p:nvSpPr>
          <p:spPr bwMode="auto">
            <a:xfrm>
              <a:off x="3912229" y="3747154"/>
              <a:ext cx="46038" cy="460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10" name="109 Elipse"/>
            <p:cNvSpPr/>
            <p:nvPr/>
          </p:nvSpPr>
          <p:spPr bwMode="auto">
            <a:xfrm>
              <a:off x="4509128" y="3747154"/>
              <a:ext cx="47625" cy="460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70735" name="87 Rectángulo"/>
            <p:cNvSpPr>
              <a:spLocks noChangeArrowheads="1"/>
            </p:cNvSpPr>
            <p:nvPr/>
          </p:nvSpPr>
          <p:spPr bwMode="auto">
            <a:xfrm>
              <a:off x="4017948" y="3819593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3079750" y="3078163"/>
            <a:ext cx="612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7,5</a:t>
            </a:r>
          </a:p>
        </p:txBody>
      </p:sp>
      <p:sp>
        <p:nvSpPr>
          <p:cNvPr id="70701" name="Freeform 34"/>
          <p:cNvSpPr>
            <a:spLocks/>
          </p:cNvSpPr>
          <p:nvPr/>
        </p:nvSpPr>
        <p:spPr bwMode="auto">
          <a:xfrm>
            <a:off x="1452563" y="1897063"/>
            <a:ext cx="1717675" cy="547687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70702" name="132 Grupo"/>
          <p:cNvGrpSpPr>
            <a:grpSpLocks/>
          </p:cNvGrpSpPr>
          <p:nvPr/>
        </p:nvGrpSpPr>
        <p:grpSpPr bwMode="auto">
          <a:xfrm>
            <a:off x="1203325" y="3846513"/>
            <a:ext cx="492125" cy="646112"/>
            <a:chOff x="1201723" y="3870602"/>
            <a:chExt cx="494203" cy="646331"/>
          </a:xfrm>
        </p:grpSpPr>
        <p:sp>
          <p:nvSpPr>
            <p:cNvPr id="134" name="AutoShape 69"/>
            <p:cNvSpPr>
              <a:spLocks noChangeArrowheads="1"/>
            </p:cNvSpPr>
            <p:nvPr/>
          </p:nvSpPr>
          <p:spPr bwMode="auto">
            <a:xfrm>
              <a:off x="1201723" y="3889658"/>
              <a:ext cx="494203" cy="479588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29" name="134 Rectángulo"/>
            <p:cNvSpPr>
              <a:spLocks noChangeArrowheads="1"/>
            </p:cNvSpPr>
            <p:nvPr/>
          </p:nvSpPr>
          <p:spPr bwMode="auto">
            <a:xfrm>
              <a:off x="1276513" y="38706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70703" name="123 Grupo"/>
          <p:cNvGrpSpPr>
            <a:grpSpLocks/>
          </p:cNvGrpSpPr>
          <p:nvPr/>
        </p:nvGrpSpPr>
        <p:grpSpPr bwMode="auto">
          <a:xfrm>
            <a:off x="1157288" y="2387600"/>
            <a:ext cx="647700" cy="1857375"/>
            <a:chOff x="539552" y="2204864"/>
            <a:chExt cx="648072" cy="1857376"/>
          </a:xfrm>
        </p:grpSpPr>
        <p:grpSp>
          <p:nvGrpSpPr>
            <p:cNvPr id="70721" name="Group 67"/>
            <p:cNvGrpSpPr>
              <a:grpSpLocks/>
            </p:cNvGrpSpPr>
            <p:nvPr/>
          </p:nvGrpSpPr>
          <p:grpSpPr bwMode="auto">
            <a:xfrm>
              <a:off x="588764" y="2204864"/>
              <a:ext cx="490537" cy="1857376"/>
              <a:chOff x="1234" y="1793"/>
              <a:chExt cx="309" cy="1170"/>
            </a:xfrm>
          </p:grpSpPr>
          <p:sp>
            <p:nvSpPr>
              <p:cNvPr id="127" name="AutoShape 68"/>
              <p:cNvSpPr>
                <a:spLocks noChangeArrowheads="1"/>
              </p:cNvSpPr>
              <p:nvPr/>
            </p:nvSpPr>
            <p:spPr bwMode="auto">
              <a:xfrm>
                <a:off x="1234" y="1941"/>
                <a:ext cx="309" cy="938"/>
              </a:xfrm>
              <a:prstGeom prst="can">
                <a:avLst>
                  <a:gd name="adj" fmla="val 56763"/>
                </a:avLst>
              </a:prstGeom>
              <a:gradFill rotWithShape="1">
                <a:gsLst>
                  <a:gs pos="0">
                    <a:schemeClr val="tx1">
                      <a:gamma/>
                      <a:tint val="76078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_tradnl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724" name="AutoShape 69"/>
              <p:cNvSpPr>
                <a:spLocks noChangeArrowheads="1"/>
              </p:cNvSpPr>
              <p:nvPr/>
            </p:nvSpPr>
            <p:spPr bwMode="auto">
              <a:xfrm>
                <a:off x="1234" y="1817"/>
                <a:ext cx="309" cy="30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0725" name="AutoShape 70"/>
              <p:cNvSpPr>
                <a:spLocks noChangeArrowheads="1"/>
              </p:cNvSpPr>
              <p:nvPr/>
            </p:nvSpPr>
            <p:spPr bwMode="auto">
              <a:xfrm>
                <a:off x="1341" y="1793"/>
                <a:ext cx="94" cy="113"/>
              </a:xfrm>
              <a:prstGeom prst="can">
                <a:avLst>
                  <a:gd name="adj" fmla="val 60106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0726" name="Text Box 71"/>
              <p:cNvSpPr txBox="1">
                <a:spLocks noChangeArrowheads="1"/>
              </p:cNvSpPr>
              <p:nvPr/>
            </p:nvSpPr>
            <p:spPr bwMode="auto">
              <a:xfrm>
                <a:off x="1294" y="1924"/>
                <a:ext cx="1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70727" name="Text Box 71"/>
              <p:cNvSpPr txBox="1">
                <a:spLocks noChangeArrowheads="1"/>
              </p:cNvSpPr>
              <p:nvPr/>
            </p:nvSpPr>
            <p:spPr bwMode="auto">
              <a:xfrm>
                <a:off x="1288" y="2556"/>
                <a:ext cx="18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_tradnl" sz="3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722" name="125 CuadroTexto"/>
            <p:cNvSpPr txBox="1">
              <a:spLocks noChangeArrowheads="1"/>
            </p:cNvSpPr>
            <p:nvPr/>
          </p:nvSpPr>
          <p:spPr bwMode="auto">
            <a:xfrm>
              <a:off x="539552" y="3068960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>
                  <a:solidFill>
                    <a:srgbClr val="FFC000"/>
                  </a:solidFill>
                </a:rPr>
                <a:t>7,5 V</a:t>
              </a:r>
            </a:p>
          </p:txBody>
        </p:sp>
      </p:grpSp>
      <p:grpSp>
        <p:nvGrpSpPr>
          <p:cNvPr id="70704" name="84 Grupo"/>
          <p:cNvGrpSpPr>
            <a:grpSpLocks/>
          </p:cNvGrpSpPr>
          <p:nvPr/>
        </p:nvGrpSpPr>
        <p:grpSpPr bwMode="auto">
          <a:xfrm>
            <a:off x="1793875" y="4594225"/>
            <a:ext cx="3155950" cy="114300"/>
            <a:chOff x="1771650" y="4594860"/>
            <a:chExt cx="3154680" cy="114300"/>
          </a:xfrm>
        </p:grpSpPr>
        <p:sp>
          <p:nvSpPr>
            <p:cNvPr id="86" name="85 Elipse"/>
            <p:cNvSpPr/>
            <p:nvPr/>
          </p:nvSpPr>
          <p:spPr>
            <a:xfrm>
              <a:off x="4812076" y="4594860"/>
              <a:ext cx="114254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87" name="86 Elipse"/>
            <p:cNvSpPr/>
            <p:nvPr/>
          </p:nvSpPr>
          <p:spPr>
            <a:xfrm>
              <a:off x="1771650" y="4594860"/>
              <a:ext cx="114254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91" name="Text Box 82"/>
          <p:cNvSpPr txBox="1">
            <a:spLocks noChangeArrowheads="1"/>
          </p:cNvSpPr>
          <p:nvPr/>
        </p:nvSpPr>
        <p:spPr bwMode="auto">
          <a:xfrm>
            <a:off x="1952625" y="2409825"/>
            <a:ext cx="2895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89" name="Rectangle 63"/>
          <p:cNvSpPr>
            <a:spLocks noChangeArrowheads="1"/>
          </p:cNvSpPr>
          <p:nvPr/>
        </p:nvSpPr>
        <p:spPr bwMode="auto">
          <a:xfrm>
            <a:off x="4922838" y="2878138"/>
            <a:ext cx="614362" cy="496887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2" name="Rectangle 64"/>
          <p:cNvSpPr>
            <a:spLocks noChangeArrowheads="1"/>
          </p:cNvSpPr>
          <p:nvPr/>
        </p:nvSpPr>
        <p:spPr bwMode="auto">
          <a:xfrm>
            <a:off x="4957763" y="2924175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3" name="Rectangle 65"/>
          <p:cNvSpPr>
            <a:spLocks noChangeArrowheads="1"/>
          </p:cNvSpPr>
          <p:nvPr/>
        </p:nvSpPr>
        <p:spPr bwMode="auto">
          <a:xfrm>
            <a:off x="4973638" y="2919413"/>
            <a:ext cx="500062" cy="411162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5" name="74 CuadroTexto"/>
          <p:cNvSpPr txBox="1">
            <a:spLocks noChangeArrowheads="1"/>
          </p:cNvSpPr>
          <p:nvPr/>
        </p:nvSpPr>
        <p:spPr bwMode="auto">
          <a:xfrm>
            <a:off x="2295525" y="5594350"/>
            <a:ext cx="2014538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cxnSp>
        <p:nvCxnSpPr>
          <p:cNvPr id="76" name="75 Conector recto"/>
          <p:cNvCxnSpPr>
            <a:cxnSpLocks noChangeShapeType="1"/>
          </p:cNvCxnSpPr>
          <p:nvPr/>
        </p:nvCxnSpPr>
        <p:spPr bwMode="auto">
          <a:xfrm flipH="1">
            <a:off x="5222875" y="2890838"/>
            <a:ext cx="1588" cy="45561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0711" name="76 Grupo"/>
          <p:cNvGrpSpPr>
            <a:grpSpLocks/>
          </p:cNvGrpSpPr>
          <p:nvPr/>
        </p:nvGrpSpPr>
        <p:grpSpPr bwMode="auto">
          <a:xfrm>
            <a:off x="3743325" y="1878013"/>
            <a:ext cx="1501775" cy="2795587"/>
            <a:chOff x="3742615" y="1877470"/>
            <a:chExt cx="1501775" cy="2796047"/>
          </a:xfrm>
        </p:grpSpPr>
        <p:sp>
          <p:nvSpPr>
            <p:cNvPr id="70712" name="Oval 20"/>
            <p:cNvSpPr>
              <a:spLocks noChangeArrowheads="1"/>
            </p:cNvSpPr>
            <p:nvPr/>
          </p:nvSpPr>
          <p:spPr bwMode="auto">
            <a:xfrm>
              <a:off x="3742615" y="1877470"/>
              <a:ext cx="53975" cy="470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70713" name="29 Grupo"/>
            <p:cNvGrpSpPr>
              <a:grpSpLocks/>
            </p:cNvGrpSpPr>
            <p:nvPr/>
          </p:nvGrpSpPr>
          <p:grpSpPr bwMode="auto">
            <a:xfrm>
              <a:off x="3767270" y="1900488"/>
              <a:ext cx="1477120" cy="2773029"/>
              <a:chOff x="3767270" y="1900488"/>
              <a:chExt cx="1477120" cy="2773029"/>
            </a:xfrm>
          </p:grpSpPr>
          <p:cxnSp>
            <p:nvCxnSpPr>
              <p:cNvPr id="80" name="79 Conector recto"/>
              <p:cNvCxnSpPr/>
              <p:nvPr/>
            </p:nvCxnSpPr>
            <p:spPr>
              <a:xfrm>
                <a:off x="3768015" y="1902874"/>
                <a:ext cx="14763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80 Conector recto"/>
              <p:cNvCxnSpPr/>
              <p:nvPr/>
            </p:nvCxnSpPr>
            <p:spPr>
              <a:xfrm flipH="1">
                <a:off x="5230103" y="1899699"/>
                <a:ext cx="7937" cy="9780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716" name="27 Grupo"/>
              <p:cNvGrpSpPr>
                <a:grpSpLocks/>
              </p:cNvGrpSpPr>
              <p:nvPr/>
            </p:nvGrpSpPr>
            <p:grpSpPr bwMode="auto">
              <a:xfrm>
                <a:off x="4860745" y="3352998"/>
                <a:ext cx="362044" cy="1320519"/>
                <a:chOff x="4812619" y="3437219"/>
                <a:chExt cx="362044" cy="1320519"/>
              </a:xfrm>
            </p:grpSpPr>
            <p:cxnSp>
              <p:nvCxnSpPr>
                <p:cNvPr id="83" name="82 Conector recto"/>
                <p:cNvCxnSpPr/>
                <p:nvPr/>
              </p:nvCxnSpPr>
              <p:spPr>
                <a:xfrm>
                  <a:off x="5174039" y="3436721"/>
                  <a:ext cx="0" cy="13210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83 Conector recto"/>
                <p:cNvCxnSpPr/>
                <p:nvPr/>
              </p:nvCxnSpPr>
              <p:spPr>
                <a:xfrm>
                  <a:off x="4812089" y="4749800"/>
                  <a:ext cx="36036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9505" grpId="0"/>
      <p:bldP spid="19568" grpId="0" animBg="1"/>
      <p:bldP spid="19569" grpId="0" animBg="1"/>
      <p:bldP spid="19570" grpId="0" animBg="1"/>
      <p:bldP spid="19570" grpId="1" animBg="1"/>
      <p:bldP spid="123" grpId="0"/>
      <p:bldP spid="92" grpId="0" animBg="1"/>
      <p:bldP spid="93" grpId="0" animBg="1"/>
      <p:bldP spid="75" grpId="0" animBg="1"/>
      <p:bldP spid="75" grpId="1" animBg="1"/>
      <p:bldP spid="75" grpId="2" animBg="1"/>
      <p:bldP spid="75" grpId="3" animBg="1"/>
      <p:bldP spid="75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76238" y="555783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0,02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1663" y="62245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900" b="1">
                <a:solidFill>
                  <a:srgbClr val="FFFFFF"/>
                </a:solidFill>
              </a:rPr>
              <a:t>Variación de la Intensidad en función de la diferencia de potencial: </a:t>
            </a:r>
            <a:r>
              <a:rPr lang="es-ES" sz="2400" b="1">
                <a:solidFill>
                  <a:srgbClr val="FFFFFF"/>
                </a:solidFill>
                <a:latin typeface="Times New Roman" pitchFamily="18" charset="0"/>
              </a:rPr>
              <a:t>I = f (V)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532188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841875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211388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599238" y="6205538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V (V)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22300" y="457200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I (</a:t>
            </a:r>
            <a:r>
              <a:rPr lang="es-ES" sz="240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027113" y="1106488"/>
            <a:ext cx="5241925" cy="5316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033463" y="2444750"/>
            <a:ext cx="3975100" cy="3992563"/>
          </a:xfrm>
          <a:custGeom>
            <a:avLst/>
            <a:gdLst>
              <a:gd name="T0" fmla="*/ 0 w 907"/>
              <a:gd name="T1" fmla="*/ 0 h 4082"/>
              <a:gd name="T2" fmla="*/ 2147483647 w 907"/>
              <a:gd name="T3" fmla="*/ 0 h 4082"/>
              <a:gd name="T4" fmla="*/ 2147483647 w 907"/>
              <a:gd name="T5" fmla="*/ 2147483647 h 4082"/>
              <a:gd name="T6" fmla="*/ 0 60000 65536"/>
              <a:gd name="T7" fmla="*/ 0 60000 65536"/>
              <a:gd name="T8" fmla="*/ 0 60000 65536"/>
              <a:gd name="T9" fmla="*/ 0 w 907"/>
              <a:gd name="T10" fmla="*/ 0 h 4082"/>
              <a:gd name="T11" fmla="*/ 907 w 907"/>
              <a:gd name="T12" fmla="*/ 4082 h 4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4082">
                <a:moveTo>
                  <a:pt x="0" y="0"/>
                </a:moveTo>
                <a:lnTo>
                  <a:pt x="907" y="0"/>
                </a:lnTo>
                <a:lnTo>
                  <a:pt x="907" y="408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1033463" y="3443288"/>
            <a:ext cx="2960687" cy="2997200"/>
          </a:xfrm>
          <a:custGeom>
            <a:avLst/>
            <a:gdLst>
              <a:gd name="T0" fmla="*/ 0 w 1134"/>
              <a:gd name="T1" fmla="*/ 0 h 3312"/>
              <a:gd name="T2" fmla="*/ 2147483647 w 1134"/>
              <a:gd name="T3" fmla="*/ 0 h 3312"/>
              <a:gd name="T4" fmla="*/ 2147483647 w 1134"/>
              <a:gd name="T5" fmla="*/ 2147483647 h 3312"/>
              <a:gd name="T6" fmla="*/ 0 60000 65536"/>
              <a:gd name="T7" fmla="*/ 0 60000 65536"/>
              <a:gd name="T8" fmla="*/ 0 60000 65536"/>
              <a:gd name="T9" fmla="*/ 0 w 1134"/>
              <a:gd name="T10" fmla="*/ 0 h 3312"/>
              <a:gd name="T11" fmla="*/ 1134 w 1134"/>
              <a:gd name="T12" fmla="*/ 3312 h 3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3312">
                <a:moveTo>
                  <a:pt x="0" y="0"/>
                </a:moveTo>
                <a:lnTo>
                  <a:pt x="1134" y="0"/>
                </a:lnTo>
                <a:lnTo>
                  <a:pt x="1134" y="33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1033463" y="4435475"/>
            <a:ext cx="1984375" cy="2001838"/>
          </a:xfrm>
          <a:custGeom>
            <a:avLst/>
            <a:gdLst>
              <a:gd name="T0" fmla="*/ 0 w 2268"/>
              <a:gd name="T1" fmla="*/ 0 h 1633"/>
              <a:gd name="T2" fmla="*/ 2147483647 w 2268"/>
              <a:gd name="T3" fmla="*/ 0 h 1633"/>
              <a:gd name="T4" fmla="*/ 2147483647 w 2268"/>
              <a:gd name="T5" fmla="*/ 2147483647 h 1633"/>
              <a:gd name="T6" fmla="*/ 0 60000 65536"/>
              <a:gd name="T7" fmla="*/ 0 60000 65536"/>
              <a:gd name="T8" fmla="*/ 0 60000 65536"/>
              <a:gd name="T9" fmla="*/ 0 w 2268"/>
              <a:gd name="T10" fmla="*/ 0 h 1633"/>
              <a:gd name="T11" fmla="*/ 2268 w 2268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1633">
                <a:moveTo>
                  <a:pt x="0" y="0"/>
                </a:moveTo>
                <a:lnTo>
                  <a:pt x="2268" y="0"/>
                </a:lnTo>
                <a:lnTo>
                  <a:pt x="2268" y="163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2363788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3683000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013325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1027113" y="2441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1033463" y="1166813"/>
            <a:ext cx="5191125" cy="52752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1035050" y="5435600"/>
            <a:ext cx="987425" cy="1006475"/>
          </a:xfrm>
          <a:custGeom>
            <a:avLst/>
            <a:gdLst>
              <a:gd name="T0" fmla="*/ 0 w 807"/>
              <a:gd name="T1" fmla="*/ 0 h 822"/>
              <a:gd name="T2" fmla="*/ 2147483647 w 807"/>
              <a:gd name="T3" fmla="*/ 0 h 822"/>
              <a:gd name="T4" fmla="*/ 2147483647 w 807"/>
              <a:gd name="T5" fmla="*/ 2147483647 h 822"/>
              <a:gd name="T6" fmla="*/ 0 60000 65536"/>
              <a:gd name="T7" fmla="*/ 0 60000 65536"/>
              <a:gd name="T8" fmla="*/ 0 60000 65536"/>
              <a:gd name="T9" fmla="*/ 0 w 807"/>
              <a:gd name="T10" fmla="*/ 0 h 822"/>
              <a:gd name="T11" fmla="*/ 807 w 807"/>
              <a:gd name="T12" fmla="*/ 822 h 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7" h="822">
                <a:moveTo>
                  <a:pt x="0" y="0"/>
                </a:moveTo>
                <a:lnTo>
                  <a:pt x="807" y="0"/>
                </a:lnTo>
                <a:lnTo>
                  <a:pt x="807" y="82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700" name="Freeform 23"/>
          <p:cNvSpPr>
            <a:spLocks/>
          </p:cNvSpPr>
          <p:nvPr/>
        </p:nvSpPr>
        <p:spPr bwMode="auto">
          <a:xfrm>
            <a:off x="1033463" y="920750"/>
            <a:ext cx="5583237" cy="5527675"/>
          </a:xfrm>
          <a:custGeom>
            <a:avLst/>
            <a:gdLst>
              <a:gd name="T0" fmla="*/ 0 w 4536"/>
              <a:gd name="T1" fmla="*/ 0 h 3175"/>
              <a:gd name="T2" fmla="*/ 0 w 4536"/>
              <a:gd name="T3" fmla="*/ 2147483647 h 3175"/>
              <a:gd name="T4" fmla="*/ 2147483647 w 4536"/>
              <a:gd name="T5" fmla="*/ 2147483647 h 3175"/>
              <a:gd name="T6" fmla="*/ 0 60000 65536"/>
              <a:gd name="T7" fmla="*/ 0 60000 65536"/>
              <a:gd name="T8" fmla="*/ 0 60000 65536"/>
              <a:gd name="T9" fmla="*/ 0 w 4536"/>
              <a:gd name="T10" fmla="*/ 0 h 3175"/>
              <a:gd name="T11" fmla="*/ 4536 w 4536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3175">
                <a:moveTo>
                  <a:pt x="0" y="0"/>
                </a:moveTo>
                <a:lnTo>
                  <a:pt x="0" y="3175"/>
                </a:lnTo>
                <a:lnTo>
                  <a:pt x="4536" y="317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s-ES_tradnl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4956175" y="2397125"/>
            <a:ext cx="74613" cy="746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959225" y="3397250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2974975" y="4405313"/>
            <a:ext cx="74613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1979613" y="5400675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106524" name="Group 28"/>
          <p:cNvGraphicFramePr>
            <a:graphicFrameLocks noGrp="1"/>
          </p:cNvGraphicFramePr>
          <p:nvPr/>
        </p:nvGraphicFramePr>
        <p:xfrm>
          <a:off x="6503988" y="1963738"/>
          <a:ext cx="2295525" cy="3150236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FF"/>
                    </a:solidFill>
                  </a:tcPr>
                </a:tc>
              </a:tr>
            </a:tbl>
          </a:graphicData>
        </a:graphic>
      </p:graphicFrame>
      <p:sp>
        <p:nvSpPr>
          <p:cNvPr id="71735" name="Text Box 59"/>
          <p:cNvSpPr txBox="1">
            <a:spLocks noChangeArrowheads="1"/>
          </p:cNvSpPr>
          <p:nvPr/>
        </p:nvSpPr>
        <p:spPr bwMode="auto">
          <a:xfrm>
            <a:off x="376238" y="488473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0,04</a:t>
            </a:r>
          </a:p>
        </p:txBody>
      </p:sp>
      <p:sp>
        <p:nvSpPr>
          <p:cNvPr id="71736" name="Text Box 60"/>
          <p:cNvSpPr txBox="1">
            <a:spLocks noChangeArrowheads="1"/>
          </p:cNvSpPr>
          <p:nvPr/>
        </p:nvSpPr>
        <p:spPr bwMode="auto">
          <a:xfrm>
            <a:off x="376238" y="2322513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0,12</a:t>
            </a:r>
          </a:p>
        </p:txBody>
      </p:sp>
      <p:sp>
        <p:nvSpPr>
          <p:cNvPr id="71737" name="Text Box 61"/>
          <p:cNvSpPr txBox="1">
            <a:spLocks noChangeArrowheads="1"/>
          </p:cNvSpPr>
          <p:nvPr/>
        </p:nvSpPr>
        <p:spPr bwMode="auto">
          <a:xfrm>
            <a:off x="376238" y="3575050"/>
            <a:ext cx="70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0,08</a:t>
            </a:r>
          </a:p>
        </p:txBody>
      </p:sp>
      <p:sp>
        <p:nvSpPr>
          <p:cNvPr id="71738" name="Line 62"/>
          <p:cNvSpPr>
            <a:spLocks noChangeShapeType="1"/>
          </p:cNvSpPr>
          <p:nvPr/>
        </p:nvSpPr>
        <p:spPr bwMode="auto">
          <a:xfrm>
            <a:off x="6346825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739" name="Text Box 63"/>
          <p:cNvSpPr txBox="1">
            <a:spLocks noChangeArrowheads="1"/>
          </p:cNvSpPr>
          <p:nvPr/>
        </p:nvSpPr>
        <p:spPr bwMode="auto">
          <a:xfrm>
            <a:off x="6194425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3616" name="Freeform 64"/>
          <p:cNvSpPr>
            <a:spLocks/>
          </p:cNvSpPr>
          <p:nvPr/>
        </p:nvSpPr>
        <p:spPr bwMode="auto">
          <a:xfrm>
            <a:off x="1033463" y="1395413"/>
            <a:ext cx="4976812" cy="5065712"/>
          </a:xfrm>
          <a:custGeom>
            <a:avLst/>
            <a:gdLst>
              <a:gd name="T0" fmla="*/ 0 w 907"/>
              <a:gd name="T1" fmla="*/ 0 h 4082"/>
              <a:gd name="T2" fmla="*/ 2147483647 w 907"/>
              <a:gd name="T3" fmla="*/ 0 h 4082"/>
              <a:gd name="T4" fmla="*/ 2147483647 w 907"/>
              <a:gd name="T5" fmla="*/ 2147483647 h 4082"/>
              <a:gd name="T6" fmla="*/ 0 60000 65536"/>
              <a:gd name="T7" fmla="*/ 0 60000 65536"/>
              <a:gd name="T8" fmla="*/ 0 60000 65536"/>
              <a:gd name="T9" fmla="*/ 0 w 907"/>
              <a:gd name="T10" fmla="*/ 0 h 4082"/>
              <a:gd name="T11" fmla="*/ 907 w 907"/>
              <a:gd name="T12" fmla="*/ 4082 h 4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4082">
                <a:moveTo>
                  <a:pt x="0" y="0"/>
                </a:moveTo>
                <a:lnTo>
                  <a:pt x="907" y="0"/>
                </a:lnTo>
                <a:lnTo>
                  <a:pt x="907" y="408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5965825" y="1354138"/>
            <a:ext cx="74613" cy="746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1742" name="Text Box 7"/>
          <p:cNvSpPr txBox="1">
            <a:spLocks noChangeArrowheads="1"/>
          </p:cNvSpPr>
          <p:nvPr/>
        </p:nvSpPr>
        <p:spPr bwMode="auto">
          <a:xfrm>
            <a:off x="2862263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1743" name="Text Box 5"/>
          <p:cNvSpPr txBox="1">
            <a:spLocks noChangeArrowheads="1"/>
          </p:cNvSpPr>
          <p:nvPr/>
        </p:nvSpPr>
        <p:spPr bwMode="auto">
          <a:xfrm>
            <a:off x="4202113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1744" name="Text Box 6"/>
          <p:cNvSpPr txBox="1">
            <a:spLocks noChangeArrowheads="1"/>
          </p:cNvSpPr>
          <p:nvPr/>
        </p:nvSpPr>
        <p:spPr bwMode="auto">
          <a:xfrm>
            <a:off x="5500688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1745" name="Text Box 7"/>
          <p:cNvSpPr txBox="1">
            <a:spLocks noChangeArrowheads="1"/>
          </p:cNvSpPr>
          <p:nvPr/>
        </p:nvSpPr>
        <p:spPr bwMode="auto">
          <a:xfrm>
            <a:off x="1541463" y="64150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746" name="Line 14"/>
          <p:cNvSpPr>
            <a:spLocks noChangeShapeType="1"/>
          </p:cNvSpPr>
          <p:nvPr/>
        </p:nvSpPr>
        <p:spPr bwMode="auto">
          <a:xfrm>
            <a:off x="1712913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747" name="Line 14"/>
          <p:cNvSpPr>
            <a:spLocks noChangeShapeType="1"/>
          </p:cNvSpPr>
          <p:nvPr/>
        </p:nvSpPr>
        <p:spPr bwMode="auto">
          <a:xfrm>
            <a:off x="3022600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748" name="Line 15"/>
          <p:cNvSpPr>
            <a:spLocks noChangeShapeType="1"/>
          </p:cNvSpPr>
          <p:nvPr/>
        </p:nvSpPr>
        <p:spPr bwMode="auto">
          <a:xfrm>
            <a:off x="4352925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749" name="Line 15"/>
          <p:cNvSpPr>
            <a:spLocks noChangeShapeType="1"/>
          </p:cNvSpPr>
          <p:nvPr/>
        </p:nvSpPr>
        <p:spPr bwMode="auto">
          <a:xfrm>
            <a:off x="5672138" y="6356350"/>
            <a:ext cx="0" cy="8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750" name="Text Box 2"/>
          <p:cNvSpPr txBox="1">
            <a:spLocks noChangeArrowheads="1"/>
          </p:cNvSpPr>
          <p:nvPr/>
        </p:nvSpPr>
        <p:spPr bwMode="auto">
          <a:xfrm>
            <a:off x="376238" y="423068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0,06</a:t>
            </a:r>
          </a:p>
        </p:txBody>
      </p:sp>
      <p:sp>
        <p:nvSpPr>
          <p:cNvPr id="71751" name="Text Box 59"/>
          <p:cNvSpPr txBox="1">
            <a:spLocks noChangeArrowheads="1"/>
          </p:cNvSpPr>
          <p:nvPr/>
        </p:nvSpPr>
        <p:spPr bwMode="auto">
          <a:xfrm>
            <a:off x="376238" y="2919413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0,10</a:t>
            </a:r>
          </a:p>
        </p:txBody>
      </p:sp>
      <p:grpSp>
        <p:nvGrpSpPr>
          <p:cNvPr id="71752" name="62 Grupo"/>
          <p:cNvGrpSpPr>
            <a:grpSpLocks/>
          </p:cNvGrpSpPr>
          <p:nvPr/>
        </p:nvGrpSpPr>
        <p:grpSpPr bwMode="auto">
          <a:xfrm>
            <a:off x="939800" y="1103313"/>
            <a:ext cx="82550" cy="4683125"/>
            <a:chOff x="939800" y="1103313"/>
            <a:chExt cx="82550" cy="4683125"/>
          </a:xfrm>
        </p:grpSpPr>
        <p:sp>
          <p:nvSpPr>
            <p:cNvPr id="71774" name="Line 19"/>
            <p:cNvSpPr>
              <a:spLocks noChangeShapeType="1"/>
            </p:cNvSpPr>
            <p:nvPr/>
          </p:nvSpPr>
          <p:spPr bwMode="auto">
            <a:xfrm rot="5400000">
              <a:off x="981075" y="5064125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5" name="Line 20"/>
            <p:cNvSpPr>
              <a:spLocks noChangeShapeType="1"/>
            </p:cNvSpPr>
            <p:nvPr/>
          </p:nvSpPr>
          <p:spPr bwMode="auto">
            <a:xfrm rot="5400000">
              <a:off x="981075" y="373856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6" name="Line 21"/>
            <p:cNvSpPr>
              <a:spLocks noChangeShapeType="1"/>
            </p:cNvSpPr>
            <p:nvPr/>
          </p:nvSpPr>
          <p:spPr bwMode="auto">
            <a:xfrm rot="5400000">
              <a:off x="981075" y="2406650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7" name="Line 58"/>
            <p:cNvSpPr>
              <a:spLocks noChangeShapeType="1"/>
            </p:cNvSpPr>
            <p:nvPr/>
          </p:nvSpPr>
          <p:spPr bwMode="auto">
            <a:xfrm rot="5400000">
              <a:off x="981075" y="1062038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8" name="Line 19"/>
            <p:cNvSpPr>
              <a:spLocks noChangeShapeType="1"/>
            </p:cNvSpPr>
            <p:nvPr/>
          </p:nvSpPr>
          <p:spPr bwMode="auto">
            <a:xfrm rot="5400000">
              <a:off x="981075" y="574516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9" name="Line 19"/>
            <p:cNvSpPr>
              <a:spLocks noChangeShapeType="1"/>
            </p:cNvSpPr>
            <p:nvPr/>
          </p:nvSpPr>
          <p:spPr bwMode="auto">
            <a:xfrm rot="5400000">
              <a:off x="981075" y="439261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80" name="Line 20"/>
            <p:cNvSpPr>
              <a:spLocks noChangeShapeType="1"/>
            </p:cNvSpPr>
            <p:nvPr/>
          </p:nvSpPr>
          <p:spPr bwMode="auto">
            <a:xfrm rot="5400000">
              <a:off x="981075" y="307181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81" name="Line 20"/>
            <p:cNvSpPr>
              <a:spLocks noChangeShapeType="1"/>
            </p:cNvSpPr>
            <p:nvPr/>
          </p:nvSpPr>
          <p:spPr bwMode="auto">
            <a:xfrm rot="5400000">
              <a:off x="981075" y="1728788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71753" name="Text Box 60"/>
          <p:cNvSpPr txBox="1">
            <a:spLocks noChangeArrowheads="1"/>
          </p:cNvSpPr>
          <p:nvPr/>
        </p:nvSpPr>
        <p:spPr bwMode="auto">
          <a:xfrm>
            <a:off x="376238" y="158908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0,14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7302500" y="2886075"/>
            <a:ext cx="474663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7991475" y="2886075"/>
            <a:ext cx="712788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7302500" y="3289300"/>
            <a:ext cx="474663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7991475" y="3289300"/>
            <a:ext cx="712788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7302500" y="3787775"/>
            <a:ext cx="474663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7991475" y="3787775"/>
            <a:ext cx="712788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7302500" y="4179888"/>
            <a:ext cx="474663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7991475" y="4179888"/>
            <a:ext cx="712788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7302500" y="4643438"/>
            <a:ext cx="474663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7991475" y="4643438"/>
            <a:ext cx="712788" cy="320675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71764" name="63 Grupo"/>
          <p:cNvGrpSpPr>
            <a:grpSpLocks/>
          </p:cNvGrpSpPr>
          <p:nvPr/>
        </p:nvGrpSpPr>
        <p:grpSpPr bwMode="auto">
          <a:xfrm>
            <a:off x="939800" y="1400175"/>
            <a:ext cx="82550" cy="4730750"/>
            <a:chOff x="939800" y="1055688"/>
            <a:chExt cx="82550" cy="4730750"/>
          </a:xfrm>
        </p:grpSpPr>
        <p:sp>
          <p:nvSpPr>
            <p:cNvPr id="71766" name="Line 19"/>
            <p:cNvSpPr>
              <a:spLocks noChangeShapeType="1"/>
            </p:cNvSpPr>
            <p:nvPr/>
          </p:nvSpPr>
          <p:spPr bwMode="auto">
            <a:xfrm rot="5400000">
              <a:off x="981075" y="5064125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67" name="Line 20"/>
            <p:cNvSpPr>
              <a:spLocks noChangeShapeType="1"/>
            </p:cNvSpPr>
            <p:nvPr/>
          </p:nvSpPr>
          <p:spPr bwMode="auto">
            <a:xfrm rot="5400000">
              <a:off x="981075" y="373856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68" name="Line 21"/>
            <p:cNvSpPr>
              <a:spLocks noChangeShapeType="1"/>
            </p:cNvSpPr>
            <p:nvPr/>
          </p:nvSpPr>
          <p:spPr bwMode="auto">
            <a:xfrm rot="5400000">
              <a:off x="981075" y="2406650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69" name="Line 58"/>
            <p:cNvSpPr>
              <a:spLocks noChangeShapeType="1"/>
            </p:cNvSpPr>
            <p:nvPr/>
          </p:nvSpPr>
          <p:spPr bwMode="auto">
            <a:xfrm rot="5400000">
              <a:off x="981075" y="101441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0" name="Line 19"/>
            <p:cNvSpPr>
              <a:spLocks noChangeShapeType="1"/>
            </p:cNvSpPr>
            <p:nvPr/>
          </p:nvSpPr>
          <p:spPr bwMode="auto">
            <a:xfrm rot="5400000">
              <a:off x="981075" y="574516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1" name="Line 19"/>
            <p:cNvSpPr>
              <a:spLocks noChangeShapeType="1"/>
            </p:cNvSpPr>
            <p:nvPr/>
          </p:nvSpPr>
          <p:spPr bwMode="auto">
            <a:xfrm rot="5400000">
              <a:off x="981075" y="439261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2" name="Line 20"/>
            <p:cNvSpPr>
              <a:spLocks noChangeShapeType="1"/>
            </p:cNvSpPr>
            <p:nvPr/>
          </p:nvSpPr>
          <p:spPr bwMode="auto">
            <a:xfrm rot="5400000">
              <a:off x="981075" y="3071813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773" name="Line 20"/>
            <p:cNvSpPr>
              <a:spLocks noChangeShapeType="1"/>
            </p:cNvSpPr>
            <p:nvPr/>
          </p:nvSpPr>
          <p:spPr bwMode="auto">
            <a:xfrm rot="5400000">
              <a:off x="981075" y="1728788"/>
              <a:ext cx="0" cy="82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71765" name="Text Box 60"/>
          <p:cNvSpPr txBox="1">
            <a:spLocks noChangeArrowheads="1"/>
          </p:cNvSpPr>
          <p:nvPr/>
        </p:nvSpPr>
        <p:spPr bwMode="auto">
          <a:xfrm>
            <a:off x="376238" y="889000"/>
            <a:ext cx="70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70" grpId="0" animBg="1"/>
      <p:bldP spid="23574" grpId="0" animBg="1"/>
      <p:bldP spid="23576" grpId="0" animBg="1"/>
      <p:bldP spid="23577" grpId="0" animBg="1"/>
      <p:bldP spid="23578" grpId="0" animBg="1"/>
      <p:bldP spid="23579" grpId="0" animBg="1"/>
      <p:bldP spid="23616" grpId="0" animBg="1"/>
      <p:bldP spid="236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263525" y="949325"/>
            <a:ext cx="8723313" cy="5667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4944" y="4900613"/>
            <a:ext cx="360363" cy="76358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484307" y="4991100"/>
            <a:ext cx="1073150" cy="5461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3" name="50 Grupo"/>
          <p:cNvGrpSpPr>
            <a:grpSpLocks/>
          </p:cNvGrpSpPr>
          <p:nvPr/>
        </p:nvGrpSpPr>
        <p:grpSpPr bwMode="auto">
          <a:xfrm>
            <a:off x="4606925" y="2874963"/>
            <a:ext cx="2868613" cy="3292475"/>
            <a:chOff x="4606290" y="2983230"/>
            <a:chExt cx="2868930" cy="3291840"/>
          </a:xfrm>
        </p:grpSpPr>
        <p:grpSp>
          <p:nvGrpSpPr>
            <p:cNvPr id="7" name="49 Grupo"/>
            <p:cNvGrpSpPr>
              <a:grpSpLocks/>
            </p:cNvGrpSpPr>
            <p:nvPr/>
          </p:nvGrpSpPr>
          <p:grpSpPr bwMode="auto">
            <a:xfrm>
              <a:off x="4606290" y="2983230"/>
              <a:ext cx="2434590" cy="3291840"/>
              <a:chOff x="4846320" y="2983230"/>
              <a:chExt cx="2434590" cy="3291840"/>
            </a:xfrm>
          </p:grpSpPr>
          <p:cxnSp>
            <p:nvCxnSpPr>
              <p:cNvPr id="40" name="39 Conector recto"/>
              <p:cNvCxnSpPr/>
              <p:nvPr/>
            </p:nvCxnSpPr>
            <p:spPr>
              <a:xfrm flipH="1">
                <a:off x="4846320" y="6275070"/>
                <a:ext cx="2433907" cy="0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>
                <a:off x="7280227" y="2994340"/>
                <a:ext cx="0" cy="3269619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>
                <a:off x="5017789" y="2983230"/>
                <a:ext cx="2262438" cy="0"/>
              </a:xfrm>
              <a:prstGeom prst="line">
                <a:avLst/>
              </a:prstGeom>
              <a:ln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47 Flecha derecha"/>
            <p:cNvSpPr/>
            <p:nvPr/>
          </p:nvSpPr>
          <p:spPr>
            <a:xfrm>
              <a:off x="7064012" y="4560901"/>
              <a:ext cx="411208" cy="228556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663575" y="4054475"/>
            <a:ext cx="415925" cy="5461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24513" y="4054475"/>
            <a:ext cx="987425" cy="5461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800100" y="3998913"/>
          <a:ext cx="5859463" cy="768350"/>
        </p:xfrm>
        <a:graphic>
          <a:graphicData uri="http://schemas.openxmlformats.org/presentationml/2006/ole">
            <p:oleObj spid="_x0000_s152579" name="Ecuación" r:id="rId3" imgW="3098520" imgH="406080" progId="Equation.3">
              <p:embed/>
            </p:oleObj>
          </a:graphicData>
        </a:graphic>
      </p:graphicFrame>
      <p:sp>
        <p:nvSpPr>
          <p:cNvPr id="17" name="16 Rectángulo"/>
          <p:cNvSpPr/>
          <p:nvPr/>
        </p:nvSpPr>
        <p:spPr>
          <a:xfrm>
            <a:off x="3613150" y="5880100"/>
            <a:ext cx="1309688" cy="519113"/>
          </a:xfrm>
          <a:prstGeom prst="rect">
            <a:avLst/>
          </a:prstGeom>
          <a:solidFill>
            <a:srgbClr val="C1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166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chemeClr val="bg1"/>
                </a:solidFill>
                <a:latin typeface="Calibri" pitchFamily="34" charset="0"/>
              </a:rPr>
              <a:t>ANÁLISIS DE RESULTADOS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576638" y="2619375"/>
          <a:ext cx="1416050" cy="534988"/>
        </p:xfrm>
        <a:graphic>
          <a:graphicData uri="http://schemas.openxmlformats.org/presentationml/2006/ole">
            <p:oleObj spid="_x0000_s152580" name="Ecuación" r:id="rId4" imgW="571320" imgH="215640" progId="Equation.3">
              <p:embed/>
            </p:oleObj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0038" y="908050"/>
            <a:ext cx="806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  <a:latin typeface="Arial"/>
              </a:rPr>
              <a:t>La función </a:t>
            </a:r>
            <a:r>
              <a:rPr lang="es-ES" sz="2400" b="1" i="1">
                <a:solidFill>
                  <a:srgbClr val="000000"/>
                </a:solidFill>
                <a:latin typeface="Times New Roman" pitchFamily="18" charset="0"/>
              </a:rPr>
              <a:t>I = f </a:t>
            </a:r>
            <a:r>
              <a:rPr lang="es-E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s-ES" sz="2400" b="1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s-E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s-ES">
                <a:solidFill>
                  <a:srgbClr val="000000"/>
                </a:solidFill>
                <a:latin typeface="Arial"/>
              </a:rPr>
              <a:t> responde a una recta por lo que ha de tener la forma:</a:t>
            </a:r>
          </a:p>
        </p:txBody>
      </p:sp>
      <p:sp>
        <p:nvSpPr>
          <p:cNvPr id="1038" name="Text Box 7"/>
          <p:cNvSpPr txBox="1">
            <a:spLocks noChangeArrowheads="1"/>
          </p:cNvSpPr>
          <p:nvPr/>
        </p:nvSpPr>
        <p:spPr bwMode="auto">
          <a:xfrm>
            <a:off x="296863" y="3438525"/>
            <a:ext cx="515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  <a:latin typeface="Arial"/>
              </a:rPr>
              <a:t>En la que </a:t>
            </a:r>
            <a:r>
              <a:rPr lang="es-ES" b="1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s-ES" b="1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s-ES">
                <a:solidFill>
                  <a:srgbClr val="000000"/>
                </a:solidFill>
                <a:latin typeface="Arial"/>
              </a:rPr>
              <a:t> es la pendiente de la recta: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614738" y="1433513"/>
          <a:ext cx="1296987" cy="531812"/>
        </p:xfrm>
        <a:graphic>
          <a:graphicData uri="http://schemas.openxmlformats.org/presentationml/2006/ole">
            <p:oleObj spid="_x0000_s152581" name="Equation" r:id="rId5" imgW="495000" imgH="203040" progId="Equation.COEE2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0038" y="2027238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  <a:latin typeface="Arial"/>
              </a:rPr>
              <a:t>En la que, en este caso, es:  </a:t>
            </a:r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3282950" y="1985963"/>
          <a:ext cx="2549525" cy="477837"/>
        </p:xfrm>
        <a:graphic>
          <a:graphicData uri="http://schemas.openxmlformats.org/presentationml/2006/ole">
            <p:oleObj spid="_x0000_s152582" name="Equation" r:id="rId6" imgW="1015920" imgH="190440" progId="Equation.COEE2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1625" y="2654300"/>
            <a:ext cx="159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  <a:latin typeface="Arial"/>
              </a:rPr>
              <a:t>Por lo que:</a:t>
            </a:r>
          </a:p>
        </p:txBody>
      </p:sp>
      <p:sp>
        <p:nvSpPr>
          <p:cNvPr id="1041" name="12 CuadroTexto"/>
          <p:cNvSpPr txBox="1">
            <a:spLocks noChangeArrowheads="1"/>
          </p:cNvSpPr>
          <p:nvPr/>
        </p:nvSpPr>
        <p:spPr bwMode="auto">
          <a:xfrm>
            <a:off x="312738" y="5014913"/>
            <a:ext cx="1074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latin typeface="Arial"/>
              </a:rPr>
              <a:t>Y como:</a:t>
            </a:r>
          </a:p>
        </p:txBody>
      </p:sp>
      <p:sp>
        <p:nvSpPr>
          <p:cNvPr id="1042" name="15 Rectángulo"/>
          <p:cNvSpPr>
            <a:spLocks noChangeArrowheads="1"/>
          </p:cNvSpPr>
          <p:nvPr/>
        </p:nvSpPr>
        <p:spPr bwMode="auto">
          <a:xfrm>
            <a:off x="307975" y="5886450"/>
            <a:ext cx="477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latin typeface="Arial"/>
              </a:rPr>
              <a:t>Se deduce que:                           </a:t>
            </a:r>
            <a:r>
              <a:rPr lang="es-ES_tradnl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_tradnl" sz="2400" baseline="-25000">
                <a:solidFill>
                  <a:srgbClr val="000000"/>
                </a:solidFill>
                <a:latin typeface="Arial"/>
              </a:rPr>
              <a:t>1</a:t>
            </a:r>
            <a:r>
              <a:rPr lang="es-ES_tradnl" sz="2400">
                <a:solidFill>
                  <a:srgbClr val="000000"/>
                </a:solidFill>
                <a:latin typeface="Arial"/>
              </a:rPr>
              <a:t> = </a:t>
            </a:r>
            <a:r>
              <a:rPr lang="es-ES_tradn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1/R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074738" y="3986213"/>
            <a:ext cx="617537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714500" y="3986213"/>
            <a:ext cx="674688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351088" y="3986213"/>
            <a:ext cx="1817687" cy="83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192588" y="3986213"/>
            <a:ext cx="1258887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475288" y="3962400"/>
            <a:ext cx="1352550" cy="73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567113" y="5857875"/>
            <a:ext cx="143986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aphicFrame>
        <p:nvGraphicFramePr>
          <p:cNvPr id="49" name="Object 29"/>
          <p:cNvGraphicFramePr>
            <a:graphicFrameLocks noChangeAspect="1"/>
          </p:cNvGraphicFramePr>
          <p:nvPr/>
        </p:nvGraphicFramePr>
        <p:xfrm>
          <a:off x="7512050" y="4033838"/>
          <a:ext cx="1222375" cy="998537"/>
        </p:xfrm>
        <a:graphic>
          <a:graphicData uri="http://schemas.openxmlformats.org/presentationml/2006/ole">
            <p:oleObj spid="_x0000_s152583" name="Ecuación" r:id="rId7" imgW="482400" imgH="393480" progId="Equation.3">
              <p:embed/>
            </p:oleObj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3244977" y="4847717"/>
          <a:ext cx="2295525" cy="793750"/>
        </p:xfrm>
        <a:graphic>
          <a:graphicData uri="http://schemas.openxmlformats.org/presentationml/2006/ole">
            <p:oleObj spid="_x0000_s152578" name="Ecuación" r:id="rId8" imgW="1066680" imgH="368280" progId="Equation.3">
              <p:embed/>
            </p:oleObj>
          </a:graphicData>
        </a:graphic>
      </p:graphicFrame>
      <p:sp>
        <p:nvSpPr>
          <p:cNvPr id="25" name="24 Rectángulo"/>
          <p:cNvSpPr/>
          <p:nvPr/>
        </p:nvSpPr>
        <p:spPr>
          <a:xfrm>
            <a:off x="3152140" y="4733862"/>
            <a:ext cx="654050" cy="98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07270" y="4781487"/>
            <a:ext cx="641350" cy="89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425379" y="4876737"/>
            <a:ext cx="1406525" cy="89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1" grpId="0" animBg="1"/>
      <p:bldP spid="12" grpId="0" animBg="1"/>
      <p:bldP spid="2" grpId="0"/>
      <p:bldP spid="1038" grpId="0"/>
      <p:bldP spid="5" grpId="0"/>
      <p:bldP spid="6" grpId="0"/>
      <p:bldP spid="1041" grpId="0"/>
      <p:bldP spid="1042" grpId="0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197100"/>
            <a:ext cx="9144000" cy="2195513"/>
          </a:xfrm>
          <a:prstGeom prst="rect">
            <a:avLst/>
          </a:prstGeom>
          <a:solidFill>
            <a:srgbClr val="17175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FFCC"/>
                </a:solidFill>
              </a:rPr>
              <a:t>Estudio de la variación de la intensidad en función de la resistencia: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CC"/>
                </a:solidFill>
              </a:rPr>
              <a:t> </a:t>
            </a:r>
            <a:r>
              <a:rPr lang="es-ES" sz="4400" b="1">
                <a:solidFill>
                  <a:srgbClr val="FF9933"/>
                </a:solidFill>
                <a:latin typeface="Times New Roman" pitchFamily="18" charset="0"/>
              </a:rPr>
              <a:t>I = f (R)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89 Rectángulo"/>
          <p:cNvSpPr/>
          <p:nvPr/>
        </p:nvSpPr>
        <p:spPr>
          <a:xfrm>
            <a:off x="373063" y="541338"/>
            <a:ext cx="5100637" cy="5414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3731" name="Freeform 7"/>
          <p:cNvSpPr>
            <a:spLocks/>
          </p:cNvSpPr>
          <p:nvPr/>
        </p:nvSpPr>
        <p:spPr bwMode="auto">
          <a:xfrm flipV="1">
            <a:off x="977900" y="3440113"/>
            <a:ext cx="1203325" cy="377825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2281238" y="690563"/>
            <a:ext cx="1411287" cy="1338262"/>
            <a:chOff x="2387" y="1002"/>
            <a:chExt cx="889" cy="843"/>
          </a:xfrm>
        </p:grpSpPr>
        <p:sp>
          <p:nvSpPr>
            <p:cNvPr id="73823" name="Rectangle 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824" name="Rectangle 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3825" name="Rectangle 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3826" name="Rectangle 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3827" name="Text Box 8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73828" name="Group 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73829" name="Oval 1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3830" name="Oval 1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3831" name="Oval 1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3832" name="Oval 1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3733" name="73 Grupo"/>
          <p:cNvGrpSpPr>
            <a:grpSpLocks/>
          </p:cNvGrpSpPr>
          <p:nvPr/>
        </p:nvGrpSpPr>
        <p:grpSpPr bwMode="auto">
          <a:xfrm>
            <a:off x="1296988" y="3557588"/>
            <a:ext cx="3140075" cy="533400"/>
            <a:chOff x="1296988" y="3557588"/>
            <a:chExt cx="3140075" cy="533400"/>
          </a:xfrm>
        </p:grpSpPr>
        <p:grpSp>
          <p:nvGrpSpPr>
            <p:cNvPr id="73811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73814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73815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81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817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818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819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820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821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822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812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73813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2613025" y="85725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0,180</a:t>
            </a:r>
          </a:p>
        </p:txBody>
      </p:sp>
      <p:graphicFrame>
        <p:nvGraphicFramePr>
          <p:cNvPr id="96289" name="Group 33"/>
          <p:cNvGraphicFramePr>
            <a:graphicFrameLocks noGrp="1"/>
          </p:cNvGraphicFramePr>
          <p:nvPr/>
        </p:nvGraphicFramePr>
        <p:xfrm>
          <a:off x="6216650" y="630238"/>
          <a:ext cx="2295525" cy="2618423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6319" name="Rectangle 63"/>
          <p:cNvSpPr>
            <a:spLocks noChangeArrowheads="1"/>
          </p:cNvSpPr>
          <p:nvPr/>
        </p:nvSpPr>
        <p:spPr bwMode="auto">
          <a:xfrm>
            <a:off x="6329363" y="1552575"/>
            <a:ext cx="45085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6321" name="Rectangle 65"/>
          <p:cNvSpPr>
            <a:spLocks noChangeArrowheads="1"/>
          </p:cNvSpPr>
          <p:nvPr/>
        </p:nvSpPr>
        <p:spPr bwMode="auto">
          <a:xfrm>
            <a:off x="7694613" y="1552575"/>
            <a:ext cx="72390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3763" name="Text Box 6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FF"/>
                </a:solidFill>
              </a:rPr>
              <a:t>Variación de la Intensidad en función de la Resistencia: </a:t>
            </a:r>
            <a:r>
              <a:rPr lang="es-ES" sz="2400" b="1">
                <a:solidFill>
                  <a:srgbClr val="FFFFFF"/>
                </a:solidFill>
                <a:latin typeface="Times New Roman" pitchFamily="18" charset="0"/>
              </a:rPr>
              <a:t>I = f (R)</a:t>
            </a:r>
          </a:p>
        </p:txBody>
      </p:sp>
      <p:sp>
        <p:nvSpPr>
          <p:cNvPr id="96344" name="Text Box 88"/>
          <p:cNvSpPr txBox="1">
            <a:spLocks noChangeArrowheads="1"/>
          </p:cNvSpPr>
          <p:nvPr/>
        </p:nvSpPr>
        <p:spPr bwMode="auto">
          <a:xfrm>
            <a:off x="1293813" y="6192838"/>
            <a:ext cx="35290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Pulsa en el interruptor</a:t>
            </a:r>
          </a:p>
        </p:txBody>
      </p:sp>
      <p:grpSp>
        <p:nvGrpSpPr>
          <p:cNvPr id="73765" name="116 Grupo"/>
          <p:cNvGrpSpPr>
            <a:grpSpLocks/>
          </p:cNvGrpSpPr>
          <p:nvPr/>
        </p:nvGrpSpPr>
        <p:grpSpPr bwMode="auto">
          <a:xfrm>
            <a:off x="2278063" y="2160588"/>
            <a:ext cx="1411287" cy="1338262"/>
            <a:chOff x="3889375" y="3395663"/>
            <a:chExt cx="1411288" cy="1338262"/>
          </a:xfrm>
        </p:grpSpPr>
        <p:grpSp>
          <p:nvGrpSpPr>
            <p:cNvPr id="73800" name="Group 2"/>
            <p:cNvGrpSpPr>
              <a:grpSpLocks/>
            </p:cNvGrpSpPr>
            <p:nvPr/>
          </p:nvGrpSpPr>
          <p:grpSpPr bwMode="auto">
            <a:xfrm>
              <a:off x="3889375" y="3395663"/>
              <a:ext cx="1411288" cy="1338262"/>
              <a:chOff x="2387" y="1002"/>
              <a:chExt cx="889" cy="843"/>
            </a:xfrm>
          </p:grpSpPr>
          <p:sp>
            <p:nvSpPr>
              <p:cNvPr id="73802" name="Rectangle 3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03" name="Rectangle 4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3804" name="Rectangle 5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3805" name="Rectangle 6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3806" name="Group 8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73807" name="Oval 9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08" name="Oval 10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09" name="Oval 11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810" name="Oval 12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3801" name="86 CuadroTexto"/>
            <p:cNvSpPr txBox="1">
              <a:spLocks noChangeArrowheads="1"/>
            </p:cNvSpPr>
            <p:nvPr/>
          </p:nvSpPr>
          <p:spPr bwMode="auto">
            <a:xfrm>
              <a:off x="4340009" y="3485894"/>
              <a:ext cx="556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_tradnl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766" name="Freeform 14"/>
          <p:cNvSpPr>
            <a:spLocks/>
          </p:cNvSpPr>
          <p:nvPr/>
        </p:nvSpPr>
        <p:spPr bwMode="auto">
          <a:xfrm>
            <a:off x="996950" y="2897188"/>
            <a:ext cx="1700213" cy="920750"/>
          </a:xfrm>
          <a:custGeom>
            <a:avLst/>
            <a:gdLst>
              <a:gd name="T0" fmla="*/ 2147483647 w 21331"/>
              <a:gd name="T1" fmla="*/ 2147483647 h 12197"/>
              <a:gd name="T2" fmla="*/ 2147483647 w 21331"/>
              <a:gd name="T3" fmla="*/ 2147483647 h 12197"/>
              <a:gd name="T4" fmla="*/ 0 w 21331"/>
              <a:gd name="T5" fmla="*/ 2147483647 h 12197"/>
              <a:gd name="T6" fmla="*/ 0 60000 65536"/>
              <a:gd name="T7" fmla="*/ 0 60000 65536"/>
              <a:gd name="T8" fmla="*/ 0 60000 65536"/>
              <a:gd name="T9" fmla="*/ 0 w 21331"/>
              <a:gd name="T10" fmla="*/ 0 h 12197"/>
              <a:gd name="T11" fmla="*/ 21331 w 21331"/>
              <a:gd name="T12" fmla="*/ 12197 h 12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1" h="12197">
                <a:moveTo>
                  <a:pt x="21331" y="1742"/>
                </a:moveTo>
                <a:cubicBezTo>
                  <a:pt x="17998" y="1742"/>
                  <a:pt x="14886" y="0"/>
                  <a:pt x="11331" y="1742"/>
                </a:cubicBezTo>
                <a:cubicBezTo>
                  <a:pt x="7776" y="3484"/>
                  <a:pt x="3777" y="8712"/>
                  <a:pt x="0" y="1219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3767" name="Freeform 14"/>
          <p:cNvSpPr>
            <a:spLocks/>
          </p:cNvSpPr>
          <p:nvPr/>
        </p:nvSpPr>
        <p:spPr bwMode="auto">
          <a:xfrm flipH="1">
            <a:off x="3309938" y="2900363"/>
            <a:ext cx="1435100" cy="904875"/>
          </a:xfrm>
          <a:custGeom>
            <a:avLst/>
            <a:gdLst>
              <a:gd name="T0" fmla="*/ 2147483647 w 18048"/>
              <a:gd name="T1" fmla="*/ 2147483647 h 12020"/>
              <a:gd name="T2" fmla="*/ 2147483647 w 18048"/>
              <a:gd name="T3" fmla="*/ 2147483647 h 12020"/>
              <a:gd name="T4" fmla="*/ 0 w 18048"/>
              <a:gd name="T5" fmla="*/ 2147483647 h 12020"/>
              <a:gd name="T6" fmla="*/ 0 60000 65536"/>
              <a:gd name="T7" fmla="*/ 0 60000 65536"/>
              <a:gd name="T8" fmla="*/ 0 60000 65536"/>
              <a:gd name="T9" fmla="*/ 0 w 18048"/>
              <a:gd name="T10" fmla="*/ 0 h 12020"/>
              <a:gd name="T11" fmla="*/ 18048 w 18048"/>
              <a:gd name="T12" fmla="*/ 12020 h 12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48" h="12020">
                <a:moveTo>
                  <a:pt x="18048" y="1717"/>
                </a:moveTo>
                <a:cubicBezTo>
                  <a:pt x="14715" y="1717"/>
                  <a:pt x="11056" y="0"/>
                  <a:pt x="8048" y="1717"/>
                </a:cubicBezTo>
                <a:cubicBezTo>
                  <a:pt x="5040" y="3434"/>
                  <a:pt x="2683" y="8586"/>
                  <a:pt x="0" y="1202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0" name="69 Elipse"/>
          <p:cNvSpPr/>
          <p:nvPr/>
        </p:nvSpPr>
        <p:spPr bwMode="auto">
          <a:xfrm>
            <a:off x="2678113" y="3005138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1" name="70 Elipse"/>
          <p:cNvSpPr/>
          <p:nvPr/>
        </p:nvSpPr>
        <p:spPr bwMode="auto">
          <a:xfrm>
            <a:off x="3275013" y="3005138"/>
            <a:ext cx="47625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3770" name="87 Rectángulo"/>
          <p:cNvSpPr>
            <a:spLocks noChangeArrowheads="1"/>
          </p:cNvSpPr>
          <p:nvPr/>
        </p:nvSpPr>
        <p:spPr bwMode="auto">
          <a:xfrm>
            <a:off x="2784475" y="3076575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2816225" y="2335213"/>
            <a:ext cx="41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9</a:t>
            </a:r>
          </a:p>
        </p:txBody>
      </p:sp>
      <p:grpSp>
        <p:nvGrpSpPr>
          <p:cNvPr id="73772" name="89 Grupo"/>
          <p:cNvGrpSpPr>
            <a:grpSpLocks/>
          </p:cNvGrpSpPr>
          <p:nvPr/>
        </p:nvGrpSpPr>
        <p:grpSpPr bwMode="auto">
          <a:xfrm>
            <a:off x="733425" y="1819275"/>
            <a:ext cx="490538" cy="1782763"/>
            <a:chOff x="165100" y="1819275"/>
            <a:chExt cx="490538" cy="1783258"/>
          </a:xfrm>
        </p:grpSpPr>
        <p:sp>
          <p:nvSpPr>
            <p:cNvPr id="73794" name="Text Box 27"/>
            <p:cNvSpPr txBox="1">
              <a:spLocks noChangeArrowheads="1"/>
            </p:cNvSpPr>
            <p:nvPr/>
          </p:nvSpPr>
          <p:spPr bwMode="auto">
            <a:xfrm>
              <a:off x="250825" y="2247900"/>
              <a:ext cx="290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9933"/>
                  </a:solidFill>
                </a:rPr>
                <a:t>+</a:t>
              </a:r>
            </a:p>
          </p:txBody>
        </p:sp>
        <p:sp>
          <p:nvSpPr>
            <p:cNvPr id="92" name="AutoShape 69"/>
            <p:cNvSpPr>
              <a:spLocks noChangeArrowheads="1"/>
            </p:cNvSpPr>
            <p:nvPr/>
          </p:nvSpPr>
          <p:spPr bwMode="auto">
            <a:xfrm>
              <a:off x="165100" y="2962592"/>
              <a:ext cx="488950" cy="479558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96" name="92 Rectángulo"/>
            <p:cNvSpPr>
              <a:spLocks noChangeArrowheads="1"/>
            </p:cNvSpPr>
            <p:nvPr/>
          </p:nvSpPr>
          <p:spPr bwMode="auto">
            <a:xfrm>
              <a:off x="224953" y="29562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94" name="AutoShape 24"/>
            <p:cNvSpPr>
              <a:spLocks noChangeArrowheads="1"/>
            </p:cNvSpPr>
            <p:nvPr/>
          </p:nvSpPr>
          <p:spPr bwMode="auto">
            <a:xfrm>
              <a:off x="165100" y="2054290"/>
              <a:ext cx="490538" cy="1192544"/>
            </a:xfrm>
            <a:prstGeom prst="can">
              <a:avLst>
                <a:gd name="adj" fmla="val 56763"/>
              </a:avLst>
            </a:prstGeom>
            <a:gradFill rotWithShape="1">
              <a:gsLst>
                <a:gs pos="0">
                  <a:schemeClr val="tx1">
                    <a:gamma/>
                    <a:tint val="76078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98" name="AutoShape 25"/>
            <p:cNvSpPr>
              <a:spLocks noChangeArrowheads="1"/>
            </p:cNvSpPr>
            <p:nvPr/>
          </p:nvSpPr>
          <p:spPr bwMode="auto">
            <a:xfrm>
              <a:off x="165100" y="1857375"/>
              <a:ext cx="490538" cy="479425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3799" name="AutoShape 26"/>
            <p:cNvSpPr>
              <a:spLocks noChangeArrowheads="1"/>
            </p:cNvSpPr>
            <p:nvPr/>
          </p:nvSpPr>
          <p:spPr bwMode="auto">
            <a:xfrm>
              <a:off x="334963" y="1819275"/>
              <a:ext cx="149225" cy="179388"/>
            </a:xfrm>
            <a:prstGeom prst="can">
              <a:avLst>
                <a:gd name="adj" fmla="val 6010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73773" name="Oval 31"/>
          <p:cNvSpPr>
            <a:spLocks noChangeArrowheads="1"/>
          </p:cNvSpPr>
          <p:nvPr/>
        </p:nvSpPr>
        <p:spPr bwMode="auto">
          <a:xfrm>
            <a:off x="955675" y="18288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3774" name="97 Rectángulo"/>
          <p:cNvSpPr>
            <a:spLocks noChangeArrowheads="1"/>
          </p:cNvSpPr>
          <p:nvPr/>
        </p:nvSpPr>
        <p:spPr bwMode="auto">
          <a:xfrm>
            <a:off x="717550" y="2627313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9 V</a:t>
            </a:r>
          </a:p>
        </p:txBody>
      </p:sp>
      <p:sp>
        <p:nvSpPr>
          <p:cNvPr id="73775" name="98 Rectángulo"/>
          <p:cNvSpPr>
            <a:spLocks noChangeArrowheads="1"/>
          </p:cNvSpPr>
          <p:nvPr/>
        </p:nvSpPr>
        <p:spPr bwMode="auto">
          <a:xfrm>
            <a:off x="820738" y="2028825"/>
            <a:ext cx="31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73776" name="Oval 20"/>
          <p:cNvSpPr>
            <a:spLocks noChangeArrowheads="1"/>
          </p:cNvSpPr>
          <p:nvPr/>
        </p:nvSpPr>
        <p:spPr bwMode="auto">
          <a:xfrm>
            <a:off x="2674938" y="1539875"/>
            <a:ext cx="53975" cy="460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3777" name="Freeform 16"/>
          <p:cNvSpPr>
            <a:spLocks/>
          </p:cNvSpPr>
          <p:nvPr/>
        </p:nvSpPr>
        <p:spPr bwMode="auto">
          <a:xfrm>
            <a:off x="976313" y="1566863"/>
            <a:ext cx="1717675" cy="284162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0" name="87 Grupo"/>
          <p:cNvGrpSpPr>
            <a:grpSpLocks/>
          </p:cNvGrpSpPr>
          <p:nvPr/>
        </p:nvGrpSpPr>
        <p:grpSpPr bwMode="auto">
          <a:xfrm>
            <a:off x="936625" y="3749675"/>
            <a:ext cx="3875088" cy="114300"/>
            <a:chOff x="937260" y="3749040"/>
            <a:chExt cx="3874770" cy="114300"/>
          </a:xfrm>
        </p:grpSpPr>
        <p:sp>
          <p:nvSpPr>
            <p:cNvPr id="86" name="85 Elipse"/>
            <p:cNvSpPr/>
            <p:nvPr/>
          </p:nvSpPr>
          <p:spPr>
            <a:xfrm>
              <a:off x="4697739" y="3749040"/>
              <a:ext cx="11429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87" name="86 Elipse"/>
            <p:cNvSpPr/>
            <p:nvPr/>
          </p:nvSpPr>
          <p:spPr>
            <a:xfrm>
              <a:off x="937260" y="3749040"/>
              <a:ext cx="11429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79" name="Rectangle 63"/>
          <p:cNvSpPr>
            <a:spLocks noChangeArrowheads="1"/>
          </p:cNvSpPr>
          <p:nvPr/>
        </p:nvSpPr>
        <p:spPr bwMode="auto">
          <a:xfrm>
            <a:off x="4452938" y="2349500"/>
            <a:ext cx="614362" cy="496888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0" name="Rectangle 64"/>
          <p:cNvSpPr>
            <a:spLocks noChangeArrowheads="1"/>
          </p:cNvSpPr>
          <p:nvPr/>
        </p:nvSpPr>
        <p:spPr bwMode="auto">
          <a:xfrm>
            <a:off x="4487863" y="2395538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1" name="Rectangle 65"/>
          <p:cNvSpPr>
            <a:spLocks noChangeArrowheads="1"/>
          </p:cNvSpPr>
          <p:nvPr/>
        </p:nvSpPr>
        <p:spPr bwMode="auto">
          <a:xfrm>
            <a:off x="4503738" y="2390775"/>
            <a:ext cx="500062" cy="411163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5" name="74 CuadroTexto"/>
          <p:cNvSpPr txBox="1">
            <a:spLocks noChangeArrowheads="1"/>
          </p:cNvSpPr>
          <p:nvPr/>
        </p:nvSpPr>
        <p:spPr bwMode="auto">
          <a:xfrm>
            <a:off x="2151063" y="6159500"/>
            <a:ext cx="2014537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cxnSp>
        <p:nvCxnSpPr>
          <p:cNvPr id="76" name="75 Conector recto"/>
          <p:cNvCxnSpPr>
            <a:cxnSpLocks noChangeShapeType="1"/>
          </p:cNvCxnSpPr>
          <p:nvPr/>
        </p:nvCxnSpPr>
        <p:spPr bwMode="auto">
          <a:xfrm flipH="1">
            <a:off x="4764088" y="2354263"/>
            <a:ext cx="0" cy="4540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90 Rectángulo"/>
          <p:cNvSpPr/>
          <p:nvPr/>
        </p:nvSpPr>
        <p:spPr>
          <a:xfrm>
            <a:off x="7099300" y="1576388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73785" name="100 Grupo"/>
          <p:cNvGrpSpPr>
            <a:grpSpLocks/>
          </p:cNvGrpSpPr>
          <p:nvPr/>
        </p:nvGrpSpPr>
        <p:grpSpPr bwMode="auto">
          <a:xfrm>
            <a:off x="3265488" y="1531938"/>
            <a:ext cx="1501775" cy="2282825"/>
            <a:chOff x="3265488" y="1531938"/>
            <a:chExt cx="1501775" cy="2283296"/>
          </a:xfrm>
        </p:grpSpPr>
        <p:sp>
          <p:nvSpPr>
            <p:cNvPr id="102" name="Oval 20"/>
            <p:cNvSpPr>
              <a:spLocks noChangeArrowheads="1"/>
            </p:cNvSpPr>
            <p:nvPr/>
          </p:nvSpPr>
          <p:spPr bwMode="auto">
            <a:xfrm>
              <a:off x="3265488" y="1531938"/>
              <a:ext cx="53975" cy="47635"/>
            </a:xfrm>
            <a:prstGeom prst="ellipse">
              <a:avLst/>
            </a:pr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ker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3787" name="59 Grupo"/>
            <p:cNvGrpSpPr>
              <a:grpSpLocks/>
            </p:cNvGrpSpPr>
            <p:nvPr/>
          </p:nvGrpSpPr>
          <p:grpSpPr bwMode="auto">
            <a:xfrm>
              <a:off x="3290143" y="1554956"/>
              <a:ext cx="1477120" cy="2260278"/>
              <a:chOff x="3290143" y="1554956"/>
              <a:chExt cx="1477120" cy="2260278"/>
            </a:xfrm>
          </p:grpSpPr>
          <p:cxnSp>
            <p:nvCxnSpPr>
              <p:cNvPr id="73788" name="103 Conector recto"/>
              <p:cNvCxnSpPr>
                <a:cxnSpLocks noChangeShapeType="1"/>
              </p:cNvCxnSpPr>
              <p:nvPr/>
            </p:nvCxnSpPr>
            <p:spPr bwMode="auto">
              <a:xfrm>
                <a:off x="3290143" y="1558603"/>
                <a:ext cx="1477120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789" name="104 Conector recto"/>
              <p:cNvCxnSpPr>
                <a:cxnSpLocks noChangeShapeType="1"/>
              </p:cNvCxnSpPr>
              <p:nvPr/>
            </p:nvCxnSpPr>
            <p:spPr bwMode="auto">
              <a:xfrm>
                <a:off x="4760119" y="1554956"/>
                <a:ext cx="0" cy="794544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790" name="105 Conector recto"/>
              <p:cNvCxnSpPr>
                <a:cxnSpLocks noChangeShapeType="1"/>
              </p:cNvCxnSpPr>
              <p:nvPr/>
            </p:nvCxnSpPr>
            <p:spPr bwMode="auto">
              <a:xfrm>
                <a:off x="4761830" y="2836267"/>
                <a:ext cx="0" cy="978496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791" name="106 Conector recto"/>
              <p:cNvCxnSpPr>
                <a:cxnSpLocks noChangeShapeType="1"/>
              </p:cNvCxnSpPr>
              <p:nvPr/>
            </p:nvCxnSpPr>
            <p:spPr bwMode="auto">
              <a:xfrm>
                <a:off x="4401791" y="3815234"/>
                <a:ext cx="360040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96319" grpId="0" animBg="1"/>
      <p:bldP spid="96344" grpId="0" animBg="1"/>
      <p:bldP spid="96344" grpId="1" animBg="1"/>
      <p:bldP spid="84" grpId="0"/>
      <p:bldP spid="80" grpId="0" animBg="1"/>
      <p:bldP spid="81" grpId="0" animBg="1"/>
      <p:bldP spid="75" grpId="0" animBg="1"/>
      <p:bldP spid="75" grpId="1" animBg="1"/>
      <p:bldP spid="75" grpId="2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105 Rectángulo"/>
          <p:cNvSpPr/>
          <p:nvPr/>
        </p:nvSpPr>
        <p:spPr>
          <a:xfrm>
            <a:off x="373063" y="541338"/>
            <a:ext cx="5100637" cy="5414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053" name="Group 9"/>
          <p:cNvGrpSpPr>
            <a:grpSpLocks/>
          </p:cNvGrpSpPr>
          <p:nvPr/>
        </p:nvGrpSpPr>
        <p:grpSpPr bwMode="auto">
          <a:xfrm>
            <a:off x="2281238" y="682625"/>
            <a:ext cx="1411287" cy="1338263"/>
            <a:chOff x="1437" y="556"/>
            <a:chExt cx="889" cy="843"/>
          </a:xfrm>
        </p:grpSpPr>
        <p:grpSp>
          <p:nvGrpSpPr>
            <p:cNvPr id="2165" name="Group 10"/>
            <p:cNvGrpSpPr>
              <a:grpSpLocks/>
            </p:cNvGrpSpPr>
            <p:nvPr/>
          </p:nvGrpSpPr>
          <p:grpSpPr bwMode="auto">
            <a:xfrm>
              <a:off x="1437" y="556"/>
              <a:ext cx="889" cy="843"/>
              <a:chOff x="2387" y="1002"/>
              <a:chExt cx="889" cy="843"/>
            </a:xfrm>
          </p:grpSpPr>
          <p:sp>
            <p:nvSpPr>
              <p:cNvPr id="2168" name="Rectangle 11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Rectangle 12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Rectangle 13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Rectangle 14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Text Box 15"/>
              <p:cNvSpPr txBox="1">
                <a:spLocks noChangeArrowheads="1"/>
              </p:cNvSpPr>
              <p:nvPr/>
            </p:nvSpPr>
            <p:spPr bwMode="auto">
              <a:xfrm>
                <a:off x="2716" y="1548"/>
                <a:ext cx="2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2173" name="Group 16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2174" name="Oval 17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5" name="Oval 18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6" name="Oval 19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7" name="Oval 20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66" name="Oval 21"/>
            <p:cNvSpPr>
              <a:spLocks noChangeArrowheads="1"/>
            </p:cNvSpPr>
            <p:nvPr/>
          </p:nvSpPr>
          <p:spPr bwMode="auto">
            <a:xfrm>
              <a:off x="1683" y="1085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167" name="Oval 22"/>
            <p:cNvSpPr>
              <a:spLocks noChangeArrowheads="1"/>
            </p:cNvSpPr>
            <p:nvPr/>
          </p:nvSpPr>
          <p:spPr bwMode="auto">
            <a:xfrm>
              <a:off x="2057" y="1087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092825" y="4422775"/>
            <a:ext cx="2587625" cy="1531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 flipV="1">
            <a:off x="977900" y="3429000"/>
            <a:ext cx="1203325" cy="38893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056" name="Text Box 32"/>
          <p:cNvSpPr txBox="1">
            <a:spLocks noChangeArrowheads="1"/>
          </p:cNvSpPr>
          <p:nvPr/>
        </p:nvSpPr>
        <p:spPr bwMode="auto">
          <a:xfrm rot="5400000">
            <a:off x="269875" y="2994026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2552700" y="84931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0,360</a:t>
            </a:r>
          </a:p>
        </p:txBody>
      </p:sp>
      <p:graphicFrame>
        <p:nvGraphicFramePr>
          <p:cNvPr id="98340" name="Group 36"/>
          <p:cNvGraphicFramePr>
            <a:graphicFrameLocks noGrp="1"/>
          </p:cNvGraphicFramePr>
          <p:nvPr/>
        </p:nvGraphicFramePr>
        <p:xfrm>
          <a:off x="6253163" y="609600"/>
          <a:ext cx="2295525" cy="2618423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388" name="Object 84"/>
          <p:cNvGraphicFramePr>
            <a:graphicFrameLocks noChangeAspect="1"/>
          </p:cNvGraphicFramePr>
          <p:nvPr/>
        </p:nvGraphicFramePr>
        <p:xfrm>
          <a:off x="6434138" y="4557713"/>
          <a:ext cx="1931987" cy="1317625"/>
        </p:xfrm>
        <a:graphic>
          <a:graphicData uri="http://schemas.openxmlformats.org/presentationml/2006/ole">
            <p:oleObj spid="_x0000_s2050" name="Ecuación" r:id="rId4" imgW="1396800" imgH="952200" progId="Equation.3">
              <p:embed/>
            </p:oleObj>
          </a:graphicData>
        </a:graphic>
      </p:graphicFrame>
      <p:sp>
        <p:nvSpPr>
          <p:cNvPr id="98389" name="Rectangle 85"/>
          <p:cNvSpPr>
            <a:spLocks noChangeArrowheads="1"/>
          </p:cNvSpPr>
          <p:nvPr/>
        </p:nvSpPr>
        <p:spPr bwMode="auto">
          <a:xfrm>
            <a:off x="6342063" y="1949450"/>
            <a:ext cx="45085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8390" name="Rectangle 86"/>
          <p:cNvSpPr>
            <a:spLocks noChangeArrowheads="1"/>
          </p:cNvSpPr>
          <p:nvPr/>
        </p:nvSpPr>
        <p:spPr bwMode="auto">
          <a:xfrm>
            <a:off x="7031038" y="1949450"/>
            <a:ext cx="45085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8391" name="Rectangle 87"/>
          <p:cNvSpPr>
            <a:spLocks noChangeArrowheads="1"/>
          </p:cNvSpPr>
          <p:nvPr/>
        </p:nvSpPr>
        <p:spPr bwMode="auto">
          <a:xfrm>
            <a:off x="7707313" y="1938338"/>
            <a:ext cx="723900" cy="296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087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FF"/>
                </a:solidFill>
              </a:rPr>
              <a:t>Variación de la Intensidad en función de la Resistencia: </a:t>
            </a:r>
            <a:r>
              <a:rPr lang="es-ES" sz="2400" b="1">
                <a:solidFill>
                  <a:srgbClr val="FFFFFF"/>
                </a:solidFill>
                <a:latin typeface="Times New Roman" pitchFamily="18" charset="0"/>
              </a:rPr>
              <a:t>I = f (R)</a:t>
            </a:r>
          </a:p>
        </p:txBody>
      </p:sp>
      <p:sp>
        <p:nvSpPr>
          <p:cNvPr id="2088" name="Text Box 109"/>
          <p:cNvSpPr txBox="1">
            <a:spLocks noChangeArrowheads="1"/>
          </p:cNvSpPr>
          <p:nvPr/>
        </p:nvSpPr>
        <p:spPr bwMode="auto">
          <a:xfrm>
            <a:off x="3205163" y="3611563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</a:rPr>
              <a:t>Ω</a:t>
            </a:r>
          </a:p>
        </p:txBody>
      </p:sp>
      <p:grpSp>
        <p:nvGrpSpPr>
          <p:cNvPr id="2089" name="116 Grupo"/>
          <p:cNvGrpSpPr>
            <a:grpSpLocks/>
          </p:cNvGrpSpPr>
          <p:nvPr/>
        </p:nvGrpSpPr>
        <p:grpSpPr bwMode="auto">
          <a:xfrm>
            <a:off x="2278063" y="2160588"/>
            <a:ext cx="1411287" cy="1338262"/>
            <a:chOff x="3889375" y="3395663"/>
            <a:chExt cx="1411288" cy="1338262"/>
          </a:xfrm>
        </p:grpSpPr>
        <p:grpSp>
          <p:nvGrpSpPr>
            <p:cNvPr id="2154" name="Group 2"/>
            <p:cNvGrpSpPr>
              <a:grpSpLocks/>
            </p:cNvGrpSpPr>
            <p:nvPr/>
          </p:nvGrpSpPr>
          <p:grpSpPr bwMode="auto">
            <a:xfrm>
              <a:off x="3889375" y="3395663"/>
              <a:ext cx="1411288" cy="1338262"/>
              <a:chOff x="2387" y="1002"/>
              <a:chExt cx="889" cy="843"/>
            </a:xfrm>
          </p:grpSpPr>
          <p:sp>
            <p:nvSpPr>
              <p:cNvPr id="2156" name="Rectangle 3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Rectangle 4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Rectangle 5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Rectangle 6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60" name="Group 8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2161" name="Oval 9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2" name="Oval 10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3" name="Oval 11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" name="Oval 12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55" name="86 CuadroTexto"/>
            <p:cNvSpPr txBox="1">
              <a:spLocks noChangeArrowheads="1"/>
            </p:cNvSpPr>
            <p:nvPr/>
          </p:nvSpPr>
          <p:spPr bwMode="auto">
            <a:xfrm>
              <a:off x="4340009" y="3485894"/>
              <a:ext cx="556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_tradnl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90" name="Freeform 14"/>
          <p:cNvSpPr>
            <a:spLocks/>
          </p:cNvSpPr>
          <p:nvPr/>
        </p:nvSpPr>
        <p:spPr bwMode="auto">
          <a:xfrm>
            <a:off x="989013" y="2898775"/>
            <a:ext cx="1708150" cy="917575"/>
          </a:xfrm>
          <a:custGeom>
            <a:avLst/>
            <a:gdLst>
              <a:gd name="T0" fmla="*/ 2147483647 w 21426"/>
              <a:gd name="T1" fmla="*/ 2147483647 h 12182"/>
              <a:gd name="T2" fmla="*/ 2147483647 w 21426"/>
              <a:gd name="T3" fmla="*/ 2147483647 h 12182"/>
              <a:gd name="T4" fmla="*/ 0 w 21426"/>
              <a:gd name="T5" fmla="*/ 2147483647 h 12182"/>
              <a:gd name="T6" fmla="*/ 0 60000 65536"/>
              <a:gd name="T7" fmla="*/ 0 60000 65536"/>
              <a:gd name="T8" fmla="*/ 0 60000 65536"/>
              <a:gd name="T9" fmla="*/ 0 w 21426"/>
              <a:gd name="T10" fmla="*/ 0 h 12182"/>
              <a:gd name="T11" fmla="*/ 21426 w 21426"/>
              <a:gd name="T12" fmla="*/ 12182 h 12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6" h="12182">
                <a:moveTo>
                  <a:pt x="21426" y="1740"/>
                </a:moveTo>
                <a:cubicBezTo>
                  <a:pt x="18093" y="1740"/>
                  <a:pt x="14997" y="0"/>
                  <a:pt x="11426" y="1740"/>
                </a:cubicBezTo>
                <a:cubicBezTo>
                  <a:pt x="7855" y="3480"/>
                  <a:pt x="3968" y="8596"/>
                  <a:pt x="0" y="1218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091" name="Freeform 14"/>
          <p:cNvSpPr>
            <a:spLocks/>
          </p:cNvSpPr>
          <p:nvPr/>
        </p:nvSpPr>
        <p:spPr bwMode="auto">
          <a:xfrm flipH="1">
            <a:off x="3309938" y="2900363"/>
            <a:ext cx="1443037" cy="903287"/>
          </a:xfrm>
          <a:custGeom>
            <a:avLst/>
            <a:gdLst>
              <a:gd name="T0" fmla="*/ 2147483647 w 18155"/>
              <a:gd name="T1" fmla="*/ 2147483647 h 11976"/>
              <a:gd name="T2" fmla="*/ 2147483647 w 18155"/>
              <a:gd name="T3" fmla="*/ 2147483647 h 11976"/>
              <a:gd name="T4" fmla="*/ 0 w 18155"/>
              <a:gd name="T5" fmla="*/ 2147483647 h 11976"/>
              <a:gd name="T6" fmla="*/ 0 60000 65536"/>
              <a:gd name="T7" fmla="*/ 0 60000 65536"/>
              <a:gd name="T8" fmla="*/ 0 60000 65536"/>
              <a:gd name="T9" fmla="*/ 0 w 18155"/>
              <a:gd name="T10" fmla="*/ 0 h 11976"/>
              <a:gd name="T11" fmla="*/ 18155 w 18155"/>
              <a:gd name="T12" fmla="*/ 11976 h 11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55" h="11976">
                <a:moveTo>
                  <a:pt x="18155" y="1711"/>
                </a:moveTo>
                <a:cubicBezTo>
                  <a:pt x="14822" y="1711"/>
                  <a:pt x="11181" y="0"/>
                  <a:pt x="8155" y="1711"/>
                </a:cubicBezTo>
                <a:cubicBezTo>
                  <a:pt x="5129" y="3422"/>
                  <a:pt x="2778" y="8491"/>
                  <a:pt x="0" y="119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0" name="89 Elipse"/>
          <p:cNvSpPr/>
          <p:nvPr/>
        </p:nvSpPr>
        <p:spPr bwMode="auto">
          <a:xfrm>
            <a:off x="2678113" y="3005138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1" name="90 Elipse"/>
          <p:cNvSpPr/>
          <p:nvPr/>
        </p:nvSpPr>
        <p:spPr bwMode="auto">
          <a:xfrm>
            <a:off x="3275013" y="3005138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094" name="87 Rectángulo"/>
          <p:cNvSpPr>
            <a:spLocks noChangeArrowheads="1"/>
          </p:cNvSpPr>
          <p:nvPr/>
        </p:nvSpPr>
        <p:spPr bwMode="auto">
          <a:xfrm>
            <a:off x="2782888" y="30765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2816225" y="2335213"/>
            <a:ext cx="41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2096" name="Text Box 28"/>
          <p:cNvSpPr txBox="1">
            <a:spLocks noChangeArrowheads="1"/>
          </p:cNvSpPr>
          <p:nvPr/>
        </p:nvSpPr>
        <p:spPr bwMode="auto">
          <a:xfrm>
            <a:off x="728663" y="2559050"/>
            <a:ext cx="855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FFFFFF"/>
                </a:solidFill>
              </a:rPr>
              <a:t>9 V</a:t>
            </a:r>
          </a:p>
        </p:txBody>
      </p:sp>
      <p:grpSp>
        <p:nvGrpSpPr>
          <p:cNvPr id="2097" name="125 Grupo"/>
          <p:cNvGrpSpPr>
            <a:grpSpLocks/>
          </p:cNvGrpSpPr>
          <p:nvPr/>
        </p:nvGrpSpPr>
        <p:grpSpPr bwMode="auto">
          <a:xfrm>
            <a:off x="733425" y="1819275"/>
            <a:ext cx="490538" cy="1782763"/>
            <a:chOff x="165100" y="1819275"/>
            <a:chExt cx="490538" cy="1783258"/>
          </a:xfrm>
        </p:grpSpPr>
        <p:sp>
          <p:nvSpPr>
            <p:cNvPr id="2148" name="Text Box 27"/>
            <p:cNvSpPr txBox="1">
              <a:spLocks noChangeArrowheads="1"/>
            </p:cNvSpPr>
            <p:nvPr/>
          </p:nvSpPr>
          <p:spPr bwMode="auto">
            <a:xfrm>
              <a:off x="250825" y="2247900"/>
              <a:ext cx="290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9933"/>
                  </a:solidFill>
                </a:rPr>
                <a:t>+</a:t>
              </a:r>
            </a:p>
          </p:txBody>
        </p:sp>
        <p:sp>
          <p:nvSpPr>
            <p:cNvPr id="117" name="AutoShape 69"/>
            <p:cNvSpPr>
              <a:spLocks noChangeArrowheads="1"/>
            </p:cNvSpPr>
            <p:nvPr/>
          </p:nvSpPr>
          <p:spPr bwMode="auto">
            <a:xfrm>
              <a:off x="165100" y="2962592"/>
              <a:ext cx="488950" cy="479558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0" name="117 Rectángulo"/>
            <p:cNvSpPr>
              <a:spLocks noChangeArrowheads="1"/>
            </p:cNvSpPr>
            <p:nvPr/>
          </p:nvSpPr>
          <p:spPr bwMode="auto">
            <a:xfrm>
              <a:off x="224953" y="29562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19" name="AutoShape 24"/>
            <p:cNvSpPr>
              <a:spLocks noChangeArrowheads="1"/>
            </p:cNvSpPr>
            <p:nvPr/>
          </p:nvSpPr>
          <p:spPr bwMode="auto">
            <a:xfrm>
              <a:off x="165100" y="2054290"/>
              <a:ext cx="490538" cy="1192544"/>
            </a:xfrm>
            <a:prstGeom prst="can">
              <a:avLst>
                <a:gd name="adj" fmla="val 56763"/>
              </a:avLst>
            </a:prstGeom>
            <a:gradFill rotWithShape="1">
              <a:gsLst>
                <a:gs pos="0">
                  <a:schemeClr val="tx1">
                    <a:gamma/>
                    <a:tint val="76078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2" name="AutoShape 25"/>
            <p:cNvSpPr>
              <a:spLocks noChangeArrowheads="1"/>
            </p:cNvSpPr>
            <p:nvPr/>
          </p:nvSpPr>
          <p:spPr bwMode="auto">
            <a:xfrm>
              <a:off x="165100" y="1857375"/>
              <a:ext cx="490538" cy="479425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2153" name="AutoShape 26"/>
            <p:cNvSpPr>
              <a:spLocks noChangeArrowheads="1"/>
            </p:cNvSpPr>
            <p:nvPr/>
          </p:nvSpPr>
          <p:spPr bwMode="auto">
            <a:xfrm>
              <a:off x="334963" y="1819275"/>
              <a:ext cx="149225" cy="179388"/>
            </a:xfrm>
            <a:prstGeom prst="can">
              <a:avLst>
                <a:gd name="adj" fmla="val 6010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2098" name="Oval 31"/>
          <p:cNvSpPr>
            <a:spLocks noChangeArrowheads="1"/>
          </p:cNvSpPr>
          <p:nvPr/>
        </p:nvSpPr>
        <p:spPr bwMode="auto">
          <a:xfrm>
            <a:off x="955675" y="18288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099" name="Freeform 6"/>
          <p:cNvSpPr>
            <a:spLocks/>
          </p:cNvSpPr>
          <p:nvPr/>
        </p:nvSpPr>
        <p:spPr bwMode="auto">
          <a:xfrm>
            <a:off x="976313" y="1549400"/>
            <a:ext cx="1717675" cy="31273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100" name="126 Rectángulo"/>
          <p:cNvSpPr>
            <a:spLocks noChangeArrowheads="1"/>
          </p:cNvSpPr>
          <p:nvPr/>
        </p:nvSpPr>
        <p:spPr bwMode="auto">
          <a:xfrm>
            <a:off x="717550" y="2627313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9 V</a:t>
            </a:r>
          </a:p>
        </p:txBody>
      </p:sp>
      <p:sp>
        <p:nvSpPr>
          <p:cNvPr id="2101" name="127 Rectángulo"/>
          <p:cNvSpPr>
            <a:spLocks noChangeArrowheads="1"/>
          </p:cNvSpPr>
          <p:nvPr/>
        </p:nvSpPr>
        <p:spPr bwMode="auto">
          <a:xfrm>
            <a:off x="820738" y="2028825"/>
            <a:ext cx="31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2102" name="105 Grupo"/>
          <p:cNvGrpSpPr>
            <a:grpSpLocks/>
          </p:cNvGrpSpPr>
          <p:nvPr/>
        </p:nvGrpSpPr>
        <p:grpSpPr bwMode="auto">
          <a:xfrm>
            <a:off x="936625" y="3749675"/>
            <a:ext cx="3875088" cy="114300"/>
            <a:chOff x="937260" y="3749040"/>
            <a:chExt cx="3874770" cy="114300"/>
          </a:xfrm>
        </p:grpSpPr>
        <p:sp>
          <p:nvSpPr>
            <p:cNvPr id="107" name="106 Elipse"/>
            <p:cNvSpPr/>
            <p:nvPr/>
          </p:nvSpPr>
          <p:spPr>
            <a:xfrm>
              <a:off x="4697739" y="3749040"/>
              <a:ext cx="11429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8" name="107 Elipse"/>
            <p:cNvSpPr/>
            <p:nvPr/>
          </p:nvSpPr>
          <p:spPr>
            <a:xfrm>
              <a:off x="937260" y="3749040"/>
              <a:ext cx="11429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109" name="108 CuadroTexto"/>
          <p:cNvSpPr txBox="1">
            <a:spLocks noChangeArrowheads="1"/>
          </p:cNvSpPr>
          <p:nvPr/>
        </p:nvSpPr>
        <p:spPr bwMode="auto">
          <a:xfrm>
            <a:off x="5818188" y="3625850"/>
            <a:ext cx="310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Cálculo de la resistencia equivalente</a:t>
            </a: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1220788" y="6181725"/>
            <a:ext cx="35290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Pulsa en el interruptor</a:t>
            </a:r>
          </a:p>
        </p:txBody>
      </p:sp>
      <p:grpSp>
        <p:nvGrpSpPr>
          <p:cNvPr id="10" name="145 Grupo"/>
          <p:cNvGrpSpPr>
            <a:grpSpLocks/>
          </p:cNvGrpSpPr>
          <p:nvPr/>
        </p:nvGrpSpPr>
        <p:grpSpPr bwMode="auto">
          <a:xfrm>
            <a:off x="976313" y="3819525"/>
            <a:ext cx="3783012" cy="836613"/>
            <a:chOff x="976313" y="3819525"/>
            <a:chExt cx="3783012" cy="836947"/>
          </a:xfrm>
        </p:grpSpPr>
        <p:sp>
          <p:nvSpPr>
            <p:cNvPr id="2131" name="Freeform 4"/>
            <p:cNvSpPr>
              <a:spLocks/>
            </p:cNvSpPr>
            <p:nvPr/>
          </p:nvSpPr>
          <p:spPr bwMode="auto">
            <a:xfrm flipH="1">
              <a:off x="4373563" y="3819525"/>
              <a:ext cx="385762" cy="571500"/>
            </a:xfrm>
            <a:custGeom>
              <a:avLst/>
              <a:gdLst>
                <a:gd name="T0" fmla="*/ 0 w 243"/>
                <a:gd name="T1" fmla="*/ 0 h 360"/>
                <a:gd name="T2" fmla="*/ 0 w 243"/>
                <a:gd name="T3" fmla="*/ 2147483647 h 360"/>
                <a:gd name="T4" fmla="*/ 2147483647 w 243"/>
                <a:gd name="T5" fmla="*/ 2147483647 h 360"/>
                <a:gd name="T6" fmla="*/ 0 60000 65536"/>
                <a:gd name="T7" fmla="*/ 0 60000 65536"/>
                <a:gd name="T8" fmla="*/ 0 60000 65536"/>
                <a:gd name="T9" fmla="*/ 0 w 243"/>
                <a:gd name="T10" fmla="*/ 0 h 360"/>
                <a:gd name="T11" fmla="*/ 243 w 243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360">
                  <a:moveTo>
                    <a:pt x="0" y="0"/>
                  </a:moveTo>
                  <a:lnTo>
                    <a:pt x="0" y="360"/>
                  </a:lnTo>
                  <a:lnTo>
                    <a:pt x="243" y="3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32" name="Freeform 5"/>
            <p:cNvSpPr>
              <a:spLocks/>
            </p:cNvSpPr>
            <p:nvPr/>
          </p:nvSpPr>
          <p:spPr bwMode="auto">
            <a:xfrm>
              <a:off x="976313" y="3819525"/>
              <a:ext cx="385762" cy="571500"/>
            </a:xfrm>
            <a:custGeom>
              <a:avLst/>
              <a:gdLst>
                <a:gd name="T0" fmla="*/ 0 w 243"/>
                <a:gd name="T1" fmla="*/ 0 h 360"/>
                <a:gd name="T2" fmla="*/ 0 w 243"/>
                <a:gd name="T3" fmla="*/ 2147483647 h 360"/>
                <a:gd name="T4" fmla="*/ 2147483647 w 243"/>
                <a:gd name="T5" fmla="*/ 2147483647 h 360"/>
                <a:gd name="T6" fmla="*/ 0 60000 65536"/>
                <a:gd name="T7" fmla="*/ 0 60000 65536"/>
                <a:gd name="T8" fmla="*/ 0 60000 65536"/>
                <a:gd name="T9" fmla="*/ 0 w 243"/>
                <a:gd name="T10" fmla="*/ 0 h 360"/>
                <a:gd name="T11" fmla="*/ 243 w 243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360">
                  <a:moveTo>
                    <a:pt x="0" y="0"/>
                  </a:moveTo>
                  <a:lnTo>
                    <a:pt x="0" y="360"/>
                  </a:lnTo>
                  <a:lnTo>
                    <a:pt x="243" y="3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133" name="112 Grupo"/>
            <p:cNvGrpSpPr>
              <a:grpSpLocks/>
            </p:cNvGrpSpPr>
            <p:nvPr/>
          </p:nvGrpSpPr>
          <p:grpSpPr bwMode="auto">
            <a:xfrm>
              <a:off x="1296988" y="4123072"/>
              <a:ext cx="3140075" cy="533400"/>
              <a:chOff x="1296988" y="3557588"/>
              <a:chExt cx="3140075" cy="533400"/>
            </a:xfrm>
          </p:grpSpPr>
          <p:grpSp>
            <p:nvGrpSpPr>
              <p:cNvPr id="2134" name="Group 70"/>
              <p:cNvGrpSpPr>
                <a:grpSpLocks/>
              </p:cNvGrpSpPr>
              <p:nvPr/>
            </p:nvGrpSpPr>
            <p:grpSpPr bwMode="auto">
              <a:xfrm>
                <a:off x="1296988" y="3557588"/>
                <a:ext cx="3140075" cy="533400"/>
                <a:chOff x="1841" y="2808"/>
                <a:chExt cx="1978" cy="336"/>
              </a:xfrm>
            </p:grpSpPr>
            <p:sp>
              <p:nvSpPr>
                <p:cNvPr id="2137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2096" y="2698"/>
                  <a:ext cx="42" cy="552"/>
                </a:xfrm>
                <a:prstGeom prst="can">
                  <a:avLst>
                    <a:gd name="adj" fmla="val 4794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38" name="Picture 72" descr="http://freewebs.com/hen85/electronica/Red.gif"/>
                <p:cNvPicPr>
                  <a:picLocks noChangeAspect="1" noChangeArrowheads="1"/>
                </p:cNvPicPr>
                <p:nvPr/>
              </p:nvPicPr>
              <p:blipFill>
                <a:blip r:embed="rId5" r:link="rId6" cstate="print"/>
                <a:srcRect t="27733" b="33879"/>
                <a:stretch>
                  <a:fillRect/>
                </a:stretch>
              </p:blipFill>
              <p:spPr bwMode="auto">
                <a:xfrm>
                  <a:off x="2712" y="2834"/>
                  <a:ext cx="84" cy="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" name="Picture 73" descr="http://freewebs.com/hen85/electronica/resleft.gif"/>
                <p:cNvPicPr>
                  <a:picLocks noChangeAspect="1" noChangeArrowheads="1"/>
                </p:cNvPicPr>
                <p:nvPr/>
              </p:nvPicPr>
              <p:blipFill>
                <a:blip r:embed="rId7" r:link="rId8" cstate="print"/>
                <a:srcRect l="48831" t="24316" b="30464"/>
                <a:stretch>
                  <a:fillRect/>
                </a:stretch>
              </p:blipFill>
              <p:spPr bwMode="auto">
                <a:xfrm>
                  <a:off x="2379" y="2809"/>
                  <a:ext cx="261" cy="3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40" name="Picture 74" descr="http://freewebs.com/hen85/electronica/Brown.gif"/>
                <p:cNvPicPr>
                  <a:picLocks noChangeAspect="1" noChangeArrowheads="1"/>
                </p:cNvPicPr>
                <p:nvPr/>
              </p:nvPicPr>
              <p:blipFill>
                <a:blip r:embed="rId9" r:link="rId10" cstate="print"/>
                <a:srcRect t="27869" r="1190" b="33606"/>
                <a:stretch>
                  <a:fillRect/>
                </a:stretch>
              </p:blipFill>
              <p:spPr bwMode="auto">
                <a:xfrm>
                  <a:off x="2634" y="2835"/>
                  <a:ext cx="83" cy="28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41" name="Picture 75" descr="http://freewebs.com/hen85/electronica/Yellow.gif"/>
                <p:cNvPicPr>
                  <a:picLocks noChangeAspect="1" noChangeArrowheads="1"/>
                </p:cNvPicPr>
                <p:nvPr/>
              </p:nvPicPr>
              <p:blipFill>
                <a:blip r:embed="rId11" r:link="rId12" cstate="print"/>
                <a:srcRect t="27869" r="-3529" b="34154"/>
                <a:stretch>
                  <a:fillRect/>
                </a:stretch>
              </p:blipFill>
              <p:spPr bwMode="auto">
                <a:xfrm>
                  <a:off x="2790" y="2835"/>
                  <a:ext cx="8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42" name="Picture 76" descr="http://freewebs.com/hen85/electronica/spacer.gif"/>
                <p:cNvPicPr>
                  <a:picLocks noChangeAspect="1" noChangeArrowheads="1"/>
                </p:cNvPicPr>
                <p:nvPr/>
              </p:nvPicPr>
              <p:blipFill>
                <a:blip r:embed="rId13" r:link="rId14" cstate="print"/>
                <a:srcRect t="27460" r="-17647" b="33470"/>
                <a:stretch>
                  <a:fillRect/>
                </a:stretch>
              </p:blipFill>
              <p:spPr bwMode="auto">
                <a:xfrm>
                  <a:off x="2869" y="2832"/>
                  <a:ext cx="80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43" name="Picture 77" descr="http://freewebs.com/hen85/electronica/oro.gif"/>
                <p:cNvPicPr>
                  <a:picLocks noChangeAspect="1" noChangeArrowheads="1"/>
                </p:cNvPicPr>
                <p:nvPr/>
              </p:nvPicPr>
              <p:blipFill>
                <a:blip r:embed="rId15" r:link="rId16" cstate="print"/>
                <a:srcRect t="27596" b="34016"/>
                <a:stretch>
                  <a:fillRect/>
                </a:stretch>
              </p:blipFill>
              <p:spPr bwMode="auto">
                <a:xfrm>
                  <a:off x="2931" y="2833"/>
                  <a:ext cx="85" cy="281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44" name="Picture 78" descr="http://freewebs.com/hen85/electronica/resright.gif"/>
                <p:cNvPicPr>
                  <a:picLocks noChangeAspect="1" noChangeArrowheads="1"/>
                </p:cNvPicPr>
                <p:nvPr/>
              </p:nvPicPr>
              <p:blipFill>
                <a:blip r:embed="rId17" r:link="rId18" cstate="print"/>
                <a:srcRect t="24181" r="43275" b="29918"/>
                <a:stretch>
                  <a:fillRect/>
                </a:stretch>
              </p:blipFill>
              <p:spPr bwMode="auto">
                <a:xfrm>
                  <a:off x="3013" y="2808"/>
                  <a:ext cx="290" cy="33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45" name="AutoShape 79"/>
                <p:cNvSpPr>
                  <a:spLocks noChangeArrowheads="1"/>
                </p:cNvSpPr>
                <p:nvPr/>
              </p:nvSpPr>
              <p:spPr bwMode="auto">
                <a:xfrm rot="5400000">
                  <a:off x="3522" y="2698"/>
                  <a:ext cx="42" cy="552"/>
                </a:xfrm>
                <a:prstGeom prst="can">
                  <a:avLst>
                    <a:gd name="adj" fmla="val 4794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35" name="Text Box 86"/>
              <p:cNvSpPr txBox="1">
                <a:spLocks noChangeArrowheads="1"/>
              </p:cNvSpPr>
              <p:nvPr/>
            </p:nvSpPr>
            <p:spPr bwMode="auto">
              <a:xfrm>
                <a:off x="2163763" y="3621088"/>
                <a:ext cx="5810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000000"/>
                    </a:solidFill>
                  </a:rPr>
                  <a:t>50</a:t>
                </a:r>
                <a:endParaRPr lang="el-G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6" name="Text Box 87"/>
              <p:cNvSpPr txBox="1">
                <a:spLocks noChangeArrowheads="1"/>
              </p:cNvSpPr>
              <p:nvPr/>
            </p:nvSpPr>
            <p:spPr bwMode="auto">
              <a:xfrm>
                <a:off x="3194050" y="3616325"/>
                <a:ext cx="3921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b="1">
                    <a:solidFill>
                      <a:srgbClr val="000000"/>
                    </a:solidFill>
                  </a:rPr>
                  <a:t>Ω</a:t>
                </a:r>
              </a:p>
            </p:txBody>
          </p:sp>
        </p:grpSp>
      </p:grpSp>
      <p:grpSp>
        <p:nvGrpSpPr>
          <p:cNvPr id="2106" name="127 Grupo"/>
          <p:cNvGrpSpPr>
            <a:grpSpLocks/>
          </p:cNvGrpSpPr>
          <p:nvPr/>
        </p:nvGrpSpPr>
        <p:grpSpPr bwMode="auto">
          <a:xfrm>
            <a:off x="1296988" y="3557588"/>
            <a:ext cx="3140075" cy="533400"/>
            <a:chOff x="1296988" y="3557588"/>
            <a:chExt cx="3140075" cy="533400"/>
          </a:xfrm>
        </p:grpSpPr>
        <p:grpSp>
          <p:nvGrpSpPr>
            <p:cNvPr id="2119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2122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23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5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6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7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8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9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0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20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2121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sp>
        <p:nvSpPr>
          <p:cNvPr id="142" name="Rectangle 63"/>
          <p:cNvSpPr>
            <a:spLocks noChangeArrowheads="1"/>
          </p:cNvSpPr>
          <p:nvPr/>
        </p:nvSpPr>
        <p:spPr bwMode="auto">
          <a:xfrm>
            <a:off x="4452938" y="2349500"/>
            <a:ext cx="614362" cy="496888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43" name="Rectangle 64"/>
          <p:cNvSpPr>
            <a:spLocks noChangeArrowheads="1"/>
          </p:cNvSpPr>
          <p:nvPr/>
        </p:nvSpPr>
        <p:spPr bwMode="auto">
          <a:xfrm>
            <a:off x="4487863" y="2395538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44" name="Rectangle 65"/>
          <p:cNvSpPr>
            <a:spLocks noChangeArrowheads="1"/>
          </p:cNvSpPr>
          <p:nvPr/>
        </p:nvSpPr>
        <p:spPr bwMode="auto">
          <a:xfrm>
            <a:off x="4503738" y="2390775"/>
            <a:ext cx="500062" cy="411163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9" name="98 CuadroTexto"/>
          <p:cNvSpPr txBox="1">
            <a:spLocks noChangeArrowheads="1"/>
          </p:cNvSpPr>
          <p:nvPr/>
        </p:nvSpPr>
        <p:spPr bwMode="auto">
          <a:xfrm>
            <a:off x="1982788" y="6159500"/>
            <a:ext cx="2014537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cxnSp>
        <p:nvCxnSpPr>
          <p:cNvPr id="101" name="100 Conector recto"/>
          <p:cNvCxnSpPr>
            <a:cxnSpLocks noChangeShapeType="1"/>
          </p:cNvCxnSpPr>
          <p:nvPr/>
        </p:nvCxnSpPr>
        <p:spPr bwMode="auto">
          <a:xfrm flipH="1">
            <a:off x="4764088" y="2354263"/>
            <a:ext cx="0" cy="4540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112" name="121 Grupo"/>
          <p:cNvGrpSpPr>
            <a:grpSpLocks/>
          </p:cNvGrpSpPr>
          <p:nvPr/>
        </p:nvGrpSpPr>
        <p:grpSpPr bwMode="auto">
          <a:xfrm>
            <a:off x="3265488" y="1531938"/>
            <a:ext cx="1501775" cy="2282825"/>
            <a:chOff x="3265488" y="1531938"/>
            <a:chExt cx="1501775" cy="2283296"/>
          </a:xfrm>
        </p:grpSpPr>
        <p:sp>
          <p:nvSpPr>
            <p:cNvPr id="123" name="Oval 20"/>
            <p:cNvSpPr>
              <a:spLocks noChangeArrowheads="1"/>
            </p:cNvSpPr>
            <p:nvPr/>
          </p:nvSpPr>
          <p:spPr bwMode="auto">
            <a:xfrm>
              <a:off x="3265488" y="1531938"/>
              <a:ext cx="53975" cy="47635"/>
            </a:xfrm>
            <a:prstGeom prst="ellipse">
              <a:avLst/>
            </a:pr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ker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14" name="59 Grupo"/>
            <p:cNvGrpSpPr>
              <a:grpSpLocks/>
            </p:cNvGrpSpPr>
            <p:nvPr/>
          </p:nvGrpSpPr>
          <p:grpSpPr bwMode="auto">
            <a:xfrm>
              <a:off x="3290143" y="1554956"/>
              <a:ext cx="1477120" cy="2260278"/>
              <a:chOff x="3290143" y="1554956"/>
              <a:chExt cx="1477120" cy="2260278"/>
            </a:xfrm>
          </p:grpSpPr>
          <p:cxnSp>
            <p:nvCxnSpPr>
              <p:cNvPr id="2115" name="124 Conector recto"/>
              <p:cNvCxnSpPr>
                <a:cxnSpLocks noChangeShapeType="1"/>
              </p:cNvCxnSpPr>
              <p:nvPr/>
            </p:nvCxnSpPr>
            <p:spPr bwMode="auto">
              <a:xfrm>
                <a:off x="3290143" y="1558603"/>
                <a:ext cx="1477120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16" name="125 Conector recto"/>
              <p:cNvCxnSpPr>
                <a:cxnSpLocks noChangeShapeType="1"/>
              </p:cNvCxnSpPr>
              <p:nvPr/>
            </p:nvCxnSpPr>
            <p:spPr bwMode="auto">
              <a:xfrm>
                <a:off x="4760119" y="1554956"/>
                <a:ext cx="0" cy="794544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17" name="126 Conector recto"/>
              <p:cNvCxnSpPr>
                <a:cxnSpLocks noChangeShapeType="1"/>
              </p:cNvCxnSpPr>
              <p:nvPr/>
            </p:nvCxnSpPr>
            <p:spPr bwMode="auto">
              <a:xfrm>
                <a:off x="4761830" y="2836267"/>
                <a:ext cx="0" cy="978496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18" name="127 Conector recto"/>
              <p:cNvCxnSpPr>
                <a:cxnSpLocks noChangeShapeType="1"/>
              </p:cNvCxnSpPr>
              <p:nvPr/>
            </p:nvCxnSpPr>
            <p:spPr bwMode="auto">
              <a:xfrm>
                <a:off x="4401791" y="3815234"/>
                <a:ext cx="360040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98307" grpId="0" animBg="1"/>
      <p:bldP spid="98339" grpId="0"/>
      <p:bldP spid="98391" grpId="0" animBg="1"/>
      <p:bldP spid="104" grpId="0"/>
      <p:bldP spid="109" grpId="0"/>
      <p:bldP spid="112" grpId="0" animBg="1"/>
      <p:bldP spid="112" grpId="1" animBg="1"/>
      <p:bldP spid="112" grpId="2" animBg="1"/>
      <p:bldP spid="143" grpId="0" animBg="1"/>
      <p:bldP spid="144" grpId="0" animBg="1"/>
      <p:bldP spid="99" grpId="0" animBg="1"/>
      <p:bldP spid="99" grpId="1" animBg="1"/>
      <p:bldP spid="99" grpId="2" animBg="1"/>
      <p:bldP spid="99" grpId="3" animBg="1"/>
      <p:bldP spid="99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29 Rectángulo"/>
          <p:cNvSpPr/>
          <p:nvPr/>
        </p:nvSpPr>
        <p:spPr>
          <a:xfrm>
            <a:off x="373063" y="541338"/>
            <a:ext cx="5100637" cy="5414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4" name="133 Rectángulo"/>
          <p:cNvSpPr/>
          <p:nvPr/>
        </p:nvSpPr>
        <p:spPr>
          <a:xfrm>
            <a:off x="5807075" y="3074988"/>
            <a:ext cx="3143250" cy="361156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2281238" y="674688"/>
            <a:ext cx="1411287" cy="1771650"/>
            <a:chOff x="1437" y="556"/>
            <a:chExt cx="889" cy="1116"/>
          </a:xfrm>
        </p:grpSpPr>
        <p:grpSp>
          <p:nvGrpSpPr>
            <p:cNvPr id="3205" name="Group 9"/>
            <p:cNvGrpSpPr>
              <a:grpSpLocks/>
            </p:cNvGrpSpPr>
            <p:nvPr/>
          </p:nvGrpSpPr>
          <p:grpSpPr bwMode="auto">
            <a:xfrm>
              <a:off x="1437" y="556"/>
              <a:ext cx="889" cy="843"/>
              <a:chOff x="2387" y="1002"/>
              <a:chExt cx="889" cy="843"/>
            </a:xfrm>
          </p:grpSpPr>
          <p:sp>
            <p:nvSpPr>
              <p:cNvPr id="3210" name="Rectangle 10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Rectangle 11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12" name="Rectangle 12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13" name="Rectangle 13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14" name="Text Box 14"/>
              <p:cNvSpPr txBox="1">
                <a:spLocks noChangeArrowheads="1"/>
              </p:cNvSpPr>
              <p:nvPr/>
            </p:nvSpPr>
            <p:spPr bwMode="auto">
              <a:xfrm>
                <a:off x="2716" y="1548"/>
                <a:ext cx="2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3215" name="Group 15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3216" name="Oval 16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7" name="Oval 17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8" name="Oval 18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9" name="Oval 19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06" name="Oval 20"/>
            <p:cNvSpPr>
              <a:spLocks noChangeArrowheads="1"/>
            </p:cNvSpPr>
            <p:nvPr/>
          </p:nvSpPr>
          <p:spPr bwMode="auto">
            <a:xfrm>
              <a:off x="1683" y="1085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207" name="Oval 21"/>
            <p:cNvSpPr>
              <a:spLocks noChangeArrowheads="1"/>
            </p:cNvSpPr>
            <p:nvPr/>
          </p:nvSpPr>
          <p:spPr bwMode="auto">
            <a:xfrm>
              <a:off x="2057" y="1087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208" name="Oval 20"/>
            <p:cNvSpPr>
              <a:spLocks noChangeArrowheads="1"/>
            </p:cNvSpPr>
            <p:nvPr/>
          </p:nvSpPr>
          <p:spPr bwMode="auto">
            <a:xfrm>
              <a:off x="1683" y="1634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209" name="Oval 21"/>
            <p:cNvSpPr>
              <a:spLocks noChangeArrowheads="1"/>
            </p:cNvSpPr>
            <p:nvPr/>
          </p:nvSpPr>
          <p:spPr bwMode="auto">
            <a:xfrm>
              <a:off x="2057" y="1636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3079" name="Freeform 3"/>
          <p:cNvSpPr>
            <a:spLocks/>
          </p:cNvSpPr>
          <p:nvPr/>
        </p:nvSpPr>
        <p:spPr bwMode="auto">
          <a:xfrm flipH="1">
            <a:off x="4373563" y="3811588"/>
            <a:ext cx="385762" cy="571500"/>
          </a:xfrm>
          <a:custGeom>
            <a:avLst/>
            <a:gdLst>
              <a:gd name="T0" fmla="*/ 0 w 243"/>
              <a:gd name="T1" fmla="*/ 0 h 360"/>
              <a:gd name="T2" fmla="*/ 0 w 243"/>
              <a:gd name="T3" fmla="*/ 2147483647 h 360"/>
              <a:gd name="T4" fmla="*/ 2147483647 w 243"/>
              <a:gd name="T5" fmla="*/ 2147483647 h 360"/>
              <a:gd name="T6" fmla="*/ 0 60000 65536"/>
              <a:gd name="T7" fmla="*/ 0 60000 65536"/>
              <a:gd name="T8" fmla="*/ 0 60000 65536"/>
              <a:gd name="T9" fmla="*/ 0 w 243"/>
              <a:gd name="T10" fmla="*/ 0 h 360"/>
              <a:gd name="T11" fmla="*/ 243 w 243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360">
                <a:moveTo>
                  <a:pt x="0" y="0"/>
                </a:moveTo>
                <a:lnTo>
                  <a:pt x="0" y="360"/>
                </a:lnTo>
                <a:lnTo>
                  <a:pt x="243" y="3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080" name="Freeform 4"/>
          <p:cNvSpPr>
            <a:spLocks/>
          </p:cNvSpPr>
          <p:nvPr/>
        </p:nvSpPr>
        <p:spPr bwMode="auto">
          <a:xfrm>
            <a:off x="976313" y="3811588"/>
            <a:ext cx="385762" cy="571500"/>
          </a:xfrm>
          <a:custGeom>
            <a:avLst/>
            <a:gdLst>
              <a:gd name="T0" fmla="*/ 0 w 243"/>
              <a:gd name="T1" fmla="*/ 0 h 360"/>
              <a:gd name="T2" fmla="*/ 0 w 243"/>
              <a:gd name="T3" fmla="*/ 2147483647 h 360"/>
              <a:gd name="T4" fmla="*/ 2147483647 w 243"/>
              <a:gd name="T5" fmla="*/ 2147483647 h 360"/>
              <a:gd name="T6" fmla="*/ 0 60000 65536"/>
              <a:gd name="T7" fmla="*/ 0 60000 65536"/>
              <a:gd name="T8" fmla="*/ 0 60000 65536"/>
              <a:gd name="T9" fmla="*/ 0 w 243"/>
              <a:gd name="T10" fmla="*/ 0 h 360"/>
              <a:gd name="T11" fmla="*/ 243 w 243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360">
                <a:moveTo>
                  <a:pt x="0" y="0"/>
                </a:moveTo>
                <a:lnTo>
                  <a:pt x="0" y="360"/>
                </a:lnTo>
                <a:lnTo>
                  <a:pt x="243" y="3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081" name="Freeform 6"/>
          <p:cNvSpPr>
            <a:spLocks/>
          </p:cNvSpPr>
          <p:nvPr/>
        </p:nvSpPr>
        <p:spPr bwMode="auto">
          <a:xfrm flipV="1">
            <a:off x="977900" y="3429000"/>
            <a:ext cx="1203325" cy="381000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2552700" y="84137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0,540</a:t>
            </a:r>
          </a:p>
        </p:txBody>
      </p:sp>
      <p:graphicFrame>
        <p:nvGraphicFramePr>
          <p:cNvPr id="100387" name="Group 35"/>
          <p:cNvGraphicFramePr>
            <a:graphicFrameLocks noGrp="1"/>
          </p:cNvGraphicFramePr>
          <p:nvPr/>
        </p:nvGraphicFramePr>
        <p:xfrm>
          <a:off x="6235700" y="601663"/>
          <a:ext cx="2492375" cy="2618423"/>
        </p:xfrm>
        <a:graphic>
          <a:graphicData uri="http://schemas.openxmlformats.org/drawingml/2006/table">
            <a:tbl>
              <a:tblPr/>
              <a:tblGrid>
                <a:gridCol w="879475"/>
                <a:gridCol w="676275"/>
                <a:gridCol w="9366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6092825" y="4424363"/>
            <a:ext cx="2587625" cy="1531937"/>
            <a:chOff x="3838" y="718"/>
            <a:chExt cx="1630" cy="965"/>
          </a:xfrm>
        </p:grpSpPr>
        <p:sp>
          <p:nvSpPr>
            <p:cNvPr id="3204" name="Rectangle 84"/>
            <p:cNvSpPr>
              <a:spLocks noChangeArrowheads="1"/>
            </p:cNvSpPr>
            <p:nvPr/>
          </p:nvSpPr>
          <p:spPr bwMode="auto">
            <a:xfrm>
              <a:off x="3838" y="718"/>
              <a:ext cx="1630" cy="9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aphicFrame>
          <p:nvGraphicFramePr>
            <p:cNvPr id="3074" name="Object 85"/>
            <p:cNvGraphicFramePr>
              <a:graphicFrameLocks noChangeAspect="1"/>
            </p:cNvGraphicFramePr>
            <p:nvPr/>
          </p:nvGraphicFramePr>
          <p:xfrm>
            <a:off x="3967" y="828"/>
            <a:ext cx="1400" cy="755"/>
          </p:xfrm>
          <a:graphic>
            <a:graphicData uri="http://schemas.openxmlformats.org/presentationml/2006/ole">
              <p:oleObj spid="_x0000_s3074" name="Ecuación" r:id="rId4" imgW="1765080" imgH="952200" progId="Equation.3">
                <p:embed/>
              </p:oleObj>
            </a:graphicData>
          </a:graphic>
        </p:graphicFrame>
      </p:grpSp>
      <p:sp>
        <p:nvSpPr>
          <p:cNvPr id="100440" name="Rectangle 88"/>
          <p:cNvSpPr>
            <a:spLocks noChangeArrowheads="1"/>
          </p:cNvSpPr>
          <p:nvPr/>
        </p:nvSpPr>
        <p:spPr bwMode="auto">
          <a:xfrm>
            <a:off x="6356350" y="2416175"/>
            <a:ext cx="61595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0441" name="Rectangle 89"/>
          <p:cNvSpPr>
            <a:spLocks noChangeArrowheads="1"/>
          </p:cNvSpPr>
          <p:nvPr/>
        </p:nvSpPr>
        <p:spPr bwMode="auto">
          <a:xfrm>
            <a:off x="7258050" y="2416175"/>
            <a:ext cx="35560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0442" name="Rectangle 90"/>
          <p:cNvSpPr>
            <a:spLocks noChangeArrowheads="1"/>
          </p:cNvSpPr>
          <p:nvPr/>
        </p:nvSpPr>
        <p:spPr bwMode="auto">
          <a:xfrm>
            <a:off x="7869238" y="2416175"/>
            <a:ext cx="723900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113" name="Text Box 91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FF"/>
                </a:solidFill>
              </a:rPr>
              <a:t>Variación de la Intensidad en función de la Resistencia: </a:t>
            </a:r>
            <a:r>
              <a:rPr lang="es-ES" sz="2400" b="1">
                <a:solidFill>
                  <a:srgbClr val="FFFFFF"/>
                </a:solidFill>
                <a:latin typeface="Times New Roman" pitchFamily="18" charset="0"/>
              </a:rPr>
              <a:t>I = f (R)</a:t>
            </a:r>
          </a:p>
        </p:txBody>
      </p:sp>
      <p:grpSp>
        <p:nvGrpSpPr>
          <p:cNvPr id="3114" name="116 Grupo"/>
          <p:cNvGrpSpPr>
            <a:grpSpLocks/>
          </p:cNvGrpSpPr>
          <p:nvPr/>
        </p:nvGrpSpPr>
        <p:grpSpPr bwMode="auto">
          <a:xfrm>
            <a:off x="2278063" y="2160588"/>
            <a:ext cx="1411287" cy="1338262"/>
            <a:chOff x="3889375" y="3395663"/>
            <a:chExt cx="1411288" cy="1338262"/>
          </a:xfrm>
        </p:grpSpPr>
        <p:grpSp>
          <p:nvGrpSpPr>
            <p:cNvPr id="3193" name="Group 2"/>
            <p:cNvGrpSpPr>
              <a:grpSpLocks/>
            </p:cNvGrpSpPr>
            <p:nvPr/>
          </p:nvGrpSpPr>
          <p:grpSpPr bwMode="auto">
            <a:xfrm>
              <a:off x="3889375" y="3395663"/>
              <a:ext cx="1411288" cy="1338262"/>
              <a:chOff x="2387" y="1002"/>
              <a:chExt cx="889" cy="843"/>
            </a:xfrm>
          </p:grpSpPr>
          <p:sp>
            <p:nvSpPr>
              <p:cNvPr id="3195" name="Rectangle 3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Rectangle 4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97" name="Rectangle 5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98" name="Rectangle 6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99" name="Group 8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3200" name="Oval 9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1" name="Oval 10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2" name="Oval 11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3" name="Oval 12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94" name="86 CuadroTexto"/>
            <p:cNvSpPr txBox="1">
              <a:spLocks noChangeArrowheads="1"/>
            </p:cNvSpPr>
            <p:nvPr/>
          </p:nvSpPr>
          <p:spPr bwMode="auto">
            <a:xfrm>
              <a:off x="4340009" y="3485894"/>
              <a:ext cx="556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_tradnl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15" name="Freeform 14"/>
          <p:cNvSpPr>
            <a:spLocks/>
          </p:cNvSpPr>
          <p:nvPr/>
        </p:nvSpPr>
        <p:spPr bwMode="auto">
          <a:xfrm>
            <a:off x="989013" y="2898775"/>
            <a:ext cx="1708150" cy="917575"/>
          </a:xfrm>
          <a:custGeom>
            <a:avLst/>
            <a:gdLst>
              <a:gd name="T0" fmla="*/ 2147483647 w 21426"/>
              <a:gd name="T1" fmla="*/ 2147483647 h 12182"/>
              <a:gd name="T2" fmla="*/ 2147483647 w 21426"/>
              <a:gd name="T3" fmla="*/ 2147483647 h 12182"/>
              <a:gd name="T4" fmla="*/ 0 w 21426"/>
              <a:gd name="T5" fmla="*/ 2147483647 h 12182"/>
              <a:gd name="T6" fmla="*/ 0 60000 65536"/>
              <a:gd name="T7" fmla="*/ 0 60000 65536"/>
              <a:gd name="T8" fmla="*/ 0 60000 65536"/>
              <a:gd name="T9" fmla="*/ 0 w 21426"/>
              <a:gd name="T10" fmla="*/ 0 h 12182"/>
              <a:gd name="T11" fmla="*/ 21426 w 21426"/>
              <a:gd name="T12" fmla="*/ 12182 h 12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6" h="12182">
                <a:moveTo>
                  <a:pt x="21426" y="1740"/>
                </a:moveTo>
                <a:cubicBezTo>
                  <a:pt x="18093" y="1740"/>
                  <a:pt x="14997" y="0"/>
                  <a:pt x="11426" y="1740"/>
                </a:cubicBezTo>
                <a:cubicBezTo>
                  <a:pt x="7855" y="3480"/>
                  <a:pt x="3968" y="8596"/>
                  <a:pt x="0" y="1218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116" name="Freeform 14"/>
          <p:cNvSpPr>
            <a:spLocks/>
          </p:cNvSpPr>
          <p:nvPr/>
        </p:nvSpPr>
        <p:spPr bwMode="auto">
          <a:xfrm flipH="1">
            <a:off x="3309938" y="2900363"/>
            <a:ext cx="1443037" cy="903287"/>
          </a:xfrm>
          <a:custGeom>
            <a:avLst/>
            <a:gdLst>
              <a:gd name="T0" fmla="*/ 2147483647 w 18155"/>
              <a:gd name="T1" fmla="*/ 2147483647 h 11976"/>
              <a:gd name="T2" fmla="*/ 2147483647 w 18155"/>
              <a:gd name="T3" fmla="*/ 2147483647 h 11976"/>
              <a:gd name="T4" fmla="*/ 0 w 18155"/>
              <a:gd name="T5" fmla="*/ 2147483647 h 11976"/>
              <a:gd name="T6" fmla="*/ 0 60000 65536"/>
              <a:gd name="T7" fmla="*/ 0 60000 65536"/>
              <a:gd name="T8" fmla="*/ 0 60000 65536"/>
              <a:gd name="T9" fmla="*/ 0 w 18155"/>
              <a:gd name="T10" fmla="*/ 0 h 11976"/>
              <a:gd name="T11" fmla="*/ 18155 w 18155"/>
              <a:gd name="T12" fmla="*/ 11976 h 11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55" h="11976">
                <a:moveTo>
                  <a:pt x="18155" y="1711"/>
                </a:moveTo>
                <a:cubicBezTo>
                  <a:pt x="14822" y="1711"/>
                  <a:pt x="11181" y="0"/>
                  <a:pt x="8155" y="1711"/>
                </a:cubicBezTo>
                <a:cubicBezTo>
                  <a:pt x="5129" y="3422"/>
                  <a:pt x="2778" y="8491"/>
                  <a:pt x="0" y="119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2816225" y="2335213"/>
            <a:ext cx="41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3118" name="Freeform 5"/>
          <p:cNvSpPr>
            <a:spLocks/>
          </p:cNvSpPr>
          <p:nvPr/>
        </p:nvSpPr>
        <p:spPr bwMode="auto">
          <a:xfrm>
            <a:off x="976313" y="1541463"/>
            <a:ext cx="1717675" cy="547687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119" name="87 Rectángulo"/>
          <p:cNvSpPr>
            <a:spLocks noChangeArrowheads="1"/>
          </p:cNvSpPr>
          <p:nvPr/>
        </p:nvSpPr>
        <p:spPr bwMode="auto">
          <a:xfrm>
            <a:off x="2782888" y="30765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V</a:t>
            </a:r>
          </a:p>
        </p:txBody>
      </p:sp>
      <p:grpSp>
        <p:nvGrpSpPr>
          <p:cNvPr id="3120" name="124 Grupo"/>
          <p:cNvGrpSpPr>
            <a:grpSpLocks/>
          </p:cNvGrpSpPr>
          <p:nvPr/>
        </p:nvGrpSpPr>
        <p:grpSpPr bwMode="auto">
          <a:xfrm>
            <a:off x="733425" y="1819275"/>
            <a:ext cx="490538" cy="1782763"/>
            <a:chOff x="165100" y="1819275"/>
            <a:chExt cx="490538" cy="1783258"/>
          </a:xfrm>
        </p:grpSpPr>
        <p:sp>
          <p:nvSpPr>
            <p:cNvPr id="3187" name="Text Box 27"/>
            <p:cNvSpPr txBox="1">
              <a:spLocks noChangeArrowheads="1"/>
            </p:cNvSpPr>
            <p:nvPr/>
          </p:nvSpPr>
          <p:spPr bwMode="auto">
            <a:xfrm>
              <a:off x="250825" y="2247900"/>
              <a:ext cx="290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9933"/>
                  </a:solidFill>
                </a:rPr>
                <a:t>+</a:t>
              </a:r>
            </a:p>
          </p:txBody>
        </p:sp>
        <p:sp>
          <p:nvSpPr>
            <p:cNvPr id="127" name="AutoShape 69"/>
            <p:cNvSpPr>
              <a:spLocks noChangeArrowheads="1"/>
            </p:cNvSpPr>
            <p:nvPr/>
          </p:nvSpPr>
          <p:spPr bwMode="auto">
            <a:xfrm>
              <a:off x="165100" y="2962592"/>
              <a:ext cx="488950" cy="479558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9" name="127 Rectángulo"/>
            <p:cNvSpPr>
              <a:spLocks noChangeArrowheads="1"/>
            </p:cNvSpPr>
            <p:nvPr/>
          </p:nvSpPr>
          <p:spPr bwMode="auto">
            <a:xfrm>
              <a:off x="224953" y="29562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29" name="AutoShape 24"/>
            <p:cNvSpPr>
              <a:spLocks noChangeArrowheads="1"/>
            </p:cNvSpPr>
            <p:nvPr/>
          </p:nvSpPr>
          <p:spPr bwMode="auto">
            <a:xfrm>
              <a:off x="165100" y="2054290"/>
              <a:ext cx="490538" cy="1192544"/>
            </a:xfrm>
            <a:prstGeom prst="can">
              <a:avLst>
                <a:gd name="adj" fmla="val 56763"/>
              </a:avLst>
            </a:prstGeom>
            <a:gradFill rotWithShape="1">
              <a:gsLst>
                <a:gs pos="0">
                  <a:schemeClr val="tx1">
                    <a:gamma/>
                    <a:tint val="76078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1" name="AutoShape 25"/>
            <p:cNvSpPr>
              <a:spLocks noChangeArrowheads="1"/>
            </p:cNvSpPr>
            <p:nvPr/>
          </p:nvSpPr>
          <p:spPr bwMode="auto">
            <a:xfrm>
              <a:off x="165100" y="1857375"/>
              <a:ext cx="490538" cy="479425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192" name="AutoShape 26"/>
            <p:cNvSpPr>
              <a:spLocks noChangeArrowheads="1"/>
            </p:cNvSpPr>
            <p:nvPr/>
          </p:nvSpPr>
          <p:spPr bwMode="auto">
            <a:xfrm>
              <a:off x="334963" y="1819275"/>
              <a:ext cx="149225" cy="179388"/>
            </a:xfrm>
            <a:prstGeom prst="can">
              <a:avLst>
                <a:gd name="adj" fmla="val 6010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3121" name="Oval 31"/>
          <p:cNvSpPr>
            <a:spLocks noChangeArrowheads="1"/>
          </p:cNvSpPr>
          <p:nvPr/>
        </p:nvSpPr>
        <p:spPr bwMode="auto">
          <a:xfrm>
            <a:off x="955675" y="18288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122" name="132 Rectángulo"/>
          <p:cNvSpPr>
            <a:spLocks noChangeArrowheads="1"/>
          </p:cNvSpPr>
          <p:nvPr/>
        </p:nvSpPr>
        <p:spPr bwMode="auto">
          <a:xfrm>
            <a:off x="717550" y="2627313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9 V</a:t>
            </a:r>
          </a:p>
        </p:txBody>
      </p:sp>
      <p:sp>
        <p:nvSpPr>
          <p:cNvPr id="3123" name="133 Rectángulo"/>
          <p:cNvSpPr>
            <a:spLocks noChangeArrowheads="1"/>
          </p:cNvSpPr>
          <p:nvPr/>
        </p:nvSpPr>
        <p:spPr bwMode="auto">
          <a:xfrm>
            <a:off x="820738" y="2028825"/>
            <a:ext cx="31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124" name="Oval 20"/>
          <p:cNvSpPr>
            <a:spLocks noChangeArrowheads="1"/>
          </p:cNvSpPr>
          <p:nvPr/>
        </p:nvSpPr>
        <p:spPr bwMode="auto">
          <a:xfrm>
            <a:off x="2670175" y="3000375"/>
            <a:ext cx="53975" cy="571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125" name="Oval 21"/>
          <p:cNvSpPr>
            <a:spLocks noChangeArrowheads="1"/>
          </p:cNvSpPr>
          <p:nvPr/>
        </p:nvSpPr>
        <p:spPr bwMode="auto">
          <a:xfrm>
            <a:off x="3263900" y="3003550"/>
            <a:ext cx="53975" cy="571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0" name="132 Grupo"/>
          <p:cNvGrpSpPr>
            <a:grpSpLocks/>
          </p:cNvGrpSpPr>
          <p:nvPr/>
        </p:nvGrpSpPr>
        <p:grpSpPr bwMode="auto">
          <a:xfrm>
            <a:off x="941388" y="3770313"/>
            <a:ext cx="3857625" cy="84137"/>
            <a:chOff x="941071" y="3769994"/>
            <a:chExt cx="3857176" cy="85249"/>
          </a:xfrm>
        </p:grpSpPr>
        <p:sp>
          <p:nvSpPr>
            <p:cNvPr id="3185" name="Oval 20"/>
            <p:cNvSpPr>
              <a:spLocks noChangeArrowheads="1"/>
            </p:cNvSpPr>
            <p:nvPr/>
          </p:nvSpPr>
          <p:spPr bwMode="auto">
            <a:xfrm>
              <a:off x="941071" y="3769994"/>
              <a:ext cx="80513" cy="852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186" name="Oval 20"/>
            <p:cNvSpPr>
              <a:spLocks noChangeArrowheads="1"/>
            </p:cNvSpPr>
            <p:nvPr/>
          </p:nvSpPr>
          <p:spPr bwMode="auto">
            <a:xfrm>
              <a:off x="4717734" y="3769994"/>
              <a:ext cx="80513" cy="852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35" name="134 CuadroTexto"/>
          <p:cNvSpPr txBox="1">
            <a:spLocks noChangeArrowheads="1"/>
          </p:cNvSpPr>
          <p:nvPr/>
        </p:nvSpPr>
        <p:spPr bwMode="auto">
          <a:xfrm>
            <a:off x="5818188" y="3721100"/>
            <a:ext cx="310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Cálculo de la resistencia equivalente</a:t>
            </a:r>
          </a:p>
        </p:txBody>
      </p:sp>
      <p:sp>
        <p:nvSpPr>
          <p:cNvPr id="137" name="Text Box 88"/>
          <p:cNvSpPr txBox="1">
            <a:spLocks noChangeArrowheads="1"/>
          </p:cNvSpPr>
          <p:nvPr/>
        </p:nvSpPr>
        <p:spPr bwMode="auto">
          <a:xfrm>
            <a:off x="1246188" y="6205538"/>
            <a:ext cx="35290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3129" name="Text Box 109"/>
          <p:cNvSpPr txBox="1">
            <a:spLocks noChangeArrowheads="1"/>
          </p:cNvSpPr>
          <p:nvPr/>
        </p:nvSpPr>
        <p:spPr bwMode="auto">
          <a:xfrm>
            <a:off x="3205163" y="3611563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</a:rPr>
              <a:t>Ω</a:t>
            </a:r>
          </a:p>
        </p:txBody>
      </p:sp>
      <p:grpSp>
        <p:nvGrpSpPr>
          <p:cNvPr id="11" name="183 Grupo"/>
          <p:cNvGrpSpPr>
            <a:grpSpLocks/>
          </p:cNvGrpSpPr>
          <p:nvPr/>
        </p:nvGrpSpPr>
        <p:grpSpPr bwMode="auto">
          <a:xfrm>
            <a:off x="976313" y="4381500"/>
            <a:ext cx="3783012" cy="839788"/>
            <a:chOff x="976313" y="4381500"/>
            <a:chExt cx="3783012" cy="840457"/>
          </a:xfrm>
        </p:grpSpPr>
        <p:sp>
          <p:nvSpPr>
            <p:cNvPr id="3170" name="Freeform 86"/>
            <p:cNvSpPr>
              <a:spLocks/>
            </p:cNvSpPr>
            <p:nvPr/>
          </p:nvSpPr>
          <p:spPr bwMode="auto">
            <a:xfrm>
              <a:off x="976313" y="4381500"/>
              <a:ext cx="385762" cy="571500"/>
            </a:xfrm>
            <a:custGeom>
              <a:avLst/>
              <a:gdLst>
                <a:gd name="T0" fmla="*/ 0 w 243"/>
                <a:gd name="T1" fmla="*/ 0 h 360"/>
                <a:gd name="T2" fmla="*/ 0 w 243"/>
                <a:gd name="T3" fmla="*/ 2147483647 h 360"/>
                <a:gd name="T4" fmla="*/ 2147483647 w 243"/>
                <a:gd name="T5" fmla="*/ 2147483647 h 360"/>
                <a:gd name="T6" fmla="*/ 0 60000 65536"/>
                <a:gd name="T7" fmla="*/ 0 60000 65536"/>
                <a:gd name="T8" fmla="*/ 0 60000 65536"/>
                <a:gd name="T9" fmla="*/ 0 w 243"/>
                <a:gd name="T10" fmla="*/ 0 h 360"/>
                <a:gd name="T11" fmla="*/ 243 w 243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360">
                  <a:moveTo>
                    <a:pt x="0" y="0"/>
                  </a:moveTo>
                  <a:lnTo>
                    <a:pt x="0" y="360"/>
                  </a:lnTo>
                  <a:lnTo>
                    <a:pt x="243" y="3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71" name="Freeform 87"/>
            <p:cNvSpPr>
              <a:spLocks/>
            </p:cNvSpPr>
            <p:nvPr/>
          </p:nvSpPr>
          <p:spPr bwMode="auto">
            <a:xfrm flipH="1">
              <a:off x="4373563" y="4383088"/>
              <a:ext cx="385762" cy="571500"/>
            </a:xfrm>
            <a:custGeom>
              <a:avLst/>
              <a:gdLst>
                <a:gd name="T0" fmla="*/ 0 w 243"/>
                <a:gd name="T1" fmla="*/ 0 h 360"/>
                <a:gd name="T2" fmla="*/ 0 w 243"/>
                <a:gd name="T3" fmla="*/ 2147483647 h 360"/>
                <a:gd name="T4" fmla="*/ 2147483647 w 243"/>
                <a:gd name="T5" fmla="*/ 2147483647 h 360"/>
                <a:gd name="T6" fmla="*/ 0 60000 65536"/>
                <a:gd name="T7" fmla="*/ 0 60000 65536"/>
                <a:gd name="T8" fmla="*/ 0 60000 65536"/>
                <a:gd name="T9" fmla="*/ 0 w 243"/>
                <a:gd name="T10" fmla="*/ 0 h 360"/>
                <a:gd name="T11" fmla="*/ 243 w 243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360">
                  <a:moveTo>
                    <a:pt x="0" y="0"/>
                  </a:moveTo>
                  <a:lnTo>
                    <a:pt x="0" y="360"/>
                  </a:lnTo>
                  <a:lnTo>
                    <a:pt x="243" y="3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3172" name="138 Grupo"/>
            <p:cNvGrpSpPr>
              <a:grpSpLocks/>
            </p:cNvGrpSpPr>
            <p:nvPr/>
          </p:nvGrpSpPr>
          <p:grpSpPr bwMode="auto">
            <a:xfrm>
              <a:off x="1296988" y="4688557"/>
              <a:ext cx="3140075" cy="533400"/>
              <a:chOff x="1296988" y="3557588"/>
              <a:chExt cx="3140075" cy="533400"/>
            </a:xfrm>
          </p:grpSpPr>
          <p:grpSp>
            <p:nvGrpSpPr>
              <p:cNvPr id="3173" name="Group 70"/>
              <p:cNvGrpSpPr>
                <a:grpSpLocks/>
              </p:cNvGrpSpPr>
              <p:nvPr/>
            </p:nvGrpSpPr>
            <p:grpSpPr bwMode="auto">
              <a:xfrm>
                <a:off x="1296988" y="3557588"/>
                <a:ext cx="3140075" cy="533400"/>
                <a:chOff x="1841" y="2808"/>
                <a:chExt cx="1978" cy="336"/>
              </a:xfrm>
            </p:grpSpPr>
            <p:sp>
              <p:nvSpPr>
                <p:cNvPr id="3176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2096" y="2698"/>
                  <a:ext cx="42" cy="552"/>
                </a:xfrm>
                <a:prstGeom prst="can">
                  <a:avLst>
                    <a:gd name="adj" fmla="val 4794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177" name="Picture 72" descr="http://freewebs.com/hen85/electronica/Red.gif"/>
                <p:cNvPicPr>
                  <a:picLocks noChangeAspect="1" noChangeArrowheads="1"/>
                </p:cNvPicPr>
                <p:nvPr/>
              </p:nvPicPr>
              <p:blipFill>
                <a:blip r:embed="rId5" r:link="rId6" cstate="print"/>
                <a:srcRect t="27733" b="33879"/>
                <a:stretch>
                  <a:fillRect/>
                </a:stretch>
              </p:blipFill>
              <p:spPr bwMode="auto">
                <a:xfrm>
                  <a:off x="2712" y="2834"/>
                  <a:ext cx="84" cy="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" name="Picture 73" descr="http://freewebs.com/hen85/electronica/resleft.gif"/>
                <p:cNvPicPr>
                  <a:picLocks noChangeAspect="1" noChangeArrowheads="1"/>
                </p:cNvPicPr>
                <p:nvPr/>
              </p:nvPicPr>
              <p:blipFill>
                <a:blip r:embed="rId7" r:link="rId8" cstate="print"/>
                <a:srcRect l="48831" t="24316" b="30464"/>
                <a:stretch>
                  <a:fillRect/>
                </a:stretch>
              </p:blipFill>
              <p:spPr bwMode="auto">
                <a:xfrm>
                  <a:off x="2379" y="2809"/>
                  <a:ext cx="261" cy="3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79" name="Picture 74" descr="http://freewebs.com/hen85/electronica/Brown.gif"/>
                <p:cNvPicPr>
                  <a:picLocks noChangeAspect="1" noChangeArrowheads="1"/>
                </p:cNvPicPr>
                <p:nvPr/>
              </p:nvPicPr>
              <p:blipFill>
                <a:blip r:embed="rId9" r:link="rId10" cstate="print"/>
                <a:srcRect t="27869" r="1190" b="33606"/>
                <a:stretch>
                  <a:fillRect/>
                </a:stretch>
              </p:blipFill>
              <p:spPr bwMode="auto">
                <a:xfrm>
                  <a:off x="2634" y="2835"/>
                  <a:ext cx="83" cy="28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0" name="Picture 75" descr="http://freewebs.com/hen85/electronica/Yellow.gif"/>
                <p:cNvPicPr>
                  <a:picLocks noChangeAspect="1" noChangeArrowheads="1"/>
                </p:cNvPicPr>
                <p:nvPr/>
              </p:nvPicPr>
              <p:blipFill>
                <a:blip r:embed="rId11" r:link="rId12" cstate="print"/>
                <a:srcRect t="27869" r="-3529" b="34154"/>
                <a:stretch>
                  <a:fillRect/>
                </a:stretch>
              </p:blipFill>
              <p:spPr bwMode="auto">
                <a:xfrm>
                  <a:off x="2790" y="2835"/>
                  <a:ext cx="8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1" name="Picture 76" descr="http://freewebs.com/hen85/electronica/spacer.gif"/>
                <p:cNvPicPr>
                  <a:picLocks noChangeAspect="1" noChangeArrowheads="1"/>
                </p:cNvPicPr>
                <p:nvPr/>
              </p:nvPicPr>
              <p:blipFill>
                <a:blip r:embed="rId13" r:link="rId14" cstate="print"/>
                <a:srcRect t="27460" r="-17647" b="33470"/>
                <a:stretch>
                  <a:fillRect/>
                </a:stretch>
              </p:blipFill>
              <p:spPr bwMode="auto">
                <a:xfrm>
                  <a:off x="2869" y="2832"/>
                  <a:ext cx="80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2" name="Picture 77" descr="http://freewebs.com/hen85/electronica/oro.gif"/>
                <p:cNvPicPr>
                  <a:picLocks noChangeAspect="1" noChangeArrowheads="1"/>
                </p:cNvPicPr>
                <p:nvPr/>
              </p:nvPicPr>
              <p:blipFill>
                <a:blip r:embed="rId15" r:link="rId16" cstate="print"/>
                <a:srcRect t="27596" b="34016"/>
                <a:stretch>
                  <a:fillRect/>
                </a:stretch>
              </p:blipFill>
              <p:spPr bwMode="auto">
                <a:xfrm>
                  <a:off x="2931" y="2833"/>
                  <a:ext cx="85" cy="281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83" name="Picture 78" descr="http://freewebs.com/hen85/electronica/resright.gif"/>
                <p:cNvPicPr>
                  <a:picLocks noChangeAspect="1" noChangeArrowheads="1"/>
                </p:cNvPicPr>
                <p:nvPr/>
              </p:nvPicPr>
              <p:blipFill>
                <a:blip r:embed="rId17" r:link="rId18" cstate="print"/>
                <a:srcRect t="24181" r="43275" b="29918"/>
                <a:stretch>
                  <a:fillRect/>
                </a:stretch>
              </p:blipFill>
              <p:spPr bwMode="auto">
                <a:xfrm>
                  <a:off x="3013" y="2808"/>
                  <a:ext cx="290" cy="33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84" name="AutoShape 79"/>
                <p:cNvSpPr>
                  <a:spLocks noChangeArrowheads="1"/>
                </p:cNvSpPr>
                <p:nvPr/>
              </p:nvSpPr>
              <p:spPr bwMode="auto">
                <a:xfrm rot="5400000">
                  <a:off x="3522" y="2698"/>
                  <a:ext cx="42" cy="552"/>
                </a:xfrm>
                <a:prstGeom prst="can">
                  <a:avLst>
                    <a:gd name="adj" fmla="val 4794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74" name="Text Box 86"/>
              <p:cNvSpPr txBox="1">
                <a:spLocks noChangeArrowheads="1"/>
              </p:cNvSpPr>
              <p:nvPr/>
            </p:nvSpPr>
            <p:spPr bwMode="auto">
              <a:xfrm>
                <a:off x="2163763" y="3621088"/>
                <a:ext cx="5810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000000"/>
                    </a:solidFill>
                  </a:rPr>
                  <a:t>50</a:t>
                </a:r>
                <a:endParaRPr lang="el-G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" name="Text Box 87"/>
              <p:cNvSpPr txBox="1">
                <a:spLocks noChangeArrowheads="1"/>
              </p:cNvSpPr>
              <p:nvPr/>
            </p:nvSpPr>
            <p:spPr bwMode="auto">
              <a:xfrm>
                <a:off x="3194050" y="3616325"/>
                <a:ext cx="3921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b="1">
                    <a:solidFill>
                      <a:srgbClr val="000000"/>
                    </a:solidFill>
                  </a:rPr>
                  <a:t>Ω</a:t>
                </a:r>
              </a:p>
            </p:txBody>
          </p:sp>
        </p:grpSp>
      </p:grpSp>
      <p:grpSp>
        <p:nvGrpSpPr>
          <p:cNvPr id="3131" name="151 Grupo"/>
          <p:cNvGrpSpPr>
            <a:grpSpLocks/>
          </p:cNvGrpSpPr>
          <p:nvPr/>
        </p:nvGrpSpPr>
        <p:grpSpPr bwMode="auto">
          <a:xfrm>
            <a:off x="1296988" y="3557588"/>
            <a:ext cx="3140075" cy="533400"/>
            <a:chOff x="1296988" y="3557588"/>
            <a:chExt cx="3140075" cy="533400"/>
          </a:xfrm>
        </p:grpSpPr>
        <p:grpSp>
          <p:nvGrpSpPr>
            <p:cNvPr id="3158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3161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3162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8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5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6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7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8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9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59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3160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sp>
        <p:nvSpPr>
          <p:cNvPr id="3132" name="Text Box 92"/>
          <p:cNvSpPr txBox="1">
            <a:spLocks noChangeArrowheads="1"/>
          </p:cNvSpPr>
          <p:nvPr/>
        </p:nvSpPr>
        <p:spPr bwMode="auto">
          <a:xfrm>
            <a:off x="3205163" y="417353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</a:rPr>
              <a:t>Ω</a:t>
            </a:r>
          </a:p>
        </p:txBody>
      </p:sp>
      <p:grpSp>
        <p:nvGrpSpPr>
          <p:cNvPr id="3133" name="165 Grupo"/>
          <p:cNvGrpSpPr>
            <a:grpSpLocks/>
          </p:cNvGrpSpPr>
          <p:nvPr/>
        </p:nvGrpSpPr>
        <p:grpSpPr bwMode="auto">
          <a:xfrm>
            <a:off x="1296988" y="4122738"/>
            <a:ext cx="3140075" cy="533400"/>
            <a:chOff x="1296988" y="3557588"/>
            <a:chExt cx="3140075" cy="533400"/>
          </a:xfrm>
        </p:grpSpPr>
        <p:grpSp>
          <p:nvGrpSpPr>
            <p:cNvPr id="3146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3149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3150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2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3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4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5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6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57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47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3148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sp>
        <p:nvSpPr>
          <p:cNvPr id="180" name="Rectangle 63"/>
          <p:cNvSpPr>
            <a:spLocks noChangeArrowheads="1"/>
          </p:cNvSpPr>
          <p:nvPr/>
        </p:nvSpPr>
        <p:spPr bwMode="auto">
          <a:xfrm>
            <a:off x="4452938" y="2349500"/>
            <a:ext cx="614362" cy="496888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81" name="Rectangle 64"/>
          <p:cNvSpPr>
            <a:spLocks noChangeArrowheads="1"/>
          </p:cNvSpPr>
          <p:nvPr/>
        </p:nvSpPr>
        <p:spPr bwMode="auto">
          <a:xfrm>
            <a:off x="4487863" y="2395538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82" name="Rectangle 65"/>
          <p:cNvSpPr>
            <a:spLocks noChangeArrowheads="1"/>
          </p:cNvSpPr>
          <p:nvPr/>
        </p:nvSpPr>
        <p:spPr bwMode="auto">
          <a:xfrm>
            <a:off x="4503738" y="2390775"/>
            <a:ext cx="500062" cy="411163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15" name="114 CuadroTexto"/>
          <p:cNvSpPr txBox="1">
            <a:spLocks noChangeArrowheads="1"/>
          </p:cNvSpPr>
          <p:nvPr/>
        </p:nvSpPr>
        <p:spPr bwMode="auto">
          <a:xfrm>
            <a:off x="1982788" y="6183313"/>
            <a:ext cx="2014537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grpSp>
        <p:nvGrpSpPr>
          <p:cNvPr id="3138" name="115 Grupo"/>
          <p:cNvGrpSpPr>
            <a:grpSpLocks/>
          </p:cNvGrpSpPr>
          <p:nvPr/>
        </p:nvGrpSpPr>
        <p:grpSpPr bwMode="auto">
          <a:xfrm>
            <a:off x="3265488" y="1531938"/>
            <a:ext cx="1501775" cy="2282825"/>
            <a:chOff x="3265488" y="1531938"/>
            <a:chExt cx="1501775" cy="2283296"/>
          </a:xfrm>
        </p:grpSpPr>
        <p:sp>
          <p:nvSpPr>
            <p:cNvPr id="3140" name="Oval 20"/>
            <p:cNvSpPr>
              <a:spLocks noChangeArrowheads="1"/>
            </p:cNvSpPr>
            <p:nvPr/>
          </p:nvSpPr>
          <p:spPr bwMode="auto">
            <a:xfrm>
              <a:off x="3265488" y="1531938"/>
              <a:ext cx="53975" cy="4705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141" name="59 Grupo"/>
            <p:cNvGrpSpPr>
              <a:grpSpLocks/>
            </p:cNvGrpSpPr>
            <p:nvPr/>
          </p:nvGrpSpPr>
          <p:grpSpPr bwMode="auto">
            <a:xfrm>
              <a:off x="3290143" y="1554956"/>
              <a:ext cx="1477120" cy="2260278"/>
              <a:chOff x="3290143" y="1554956"/>
              <a:chExt cx="1477120" cy="2260278"/>
            </a:xfrm>
          </p:grpSpPr>
          <p:cxnSp>
            <p:nvCxnSpPr>
              <p:cNvPr id="119" name="118 Conector recto"/>
              <p:cNvCxnSpPr/>
              <p:nvPr/>
            </p:nvCxnSpPr>
            <p:spPr>
              <a:xfrm>
                <a:off x="3290888" y="1557343"/>
                <a:ext cx="14763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"/>
              <p:cNvCxnSpPr/>
              <p:nvPr/>
            </p:nvCxnSpPr>
            <p:spPr>
              <a:xfrm>
                <a:off x="4760913" y="1554168"/>
                <a:ext cx="0" cy="795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120 Conector recto"/>
              <p:cNvCxnSpPr/>
              <p:nvPr/>
            </p:nvCxnSpPr>
            <p:spPr>
              <a:xfrm>
                <a:off x="4762500" y="2835544"/>
                <a:ext cx="0" cy="9796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121 Conector recto"/>
              <p:cNvCxnSpPr/>
              <p:nvPr/>
            </p:nvCxnSpPr>
            <p:spPr>
              <a:xfrm>
                <a:off x="4402138" y="3815234"/>
                <a:ext cx="3603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4" name="123 Conector recto"/>
          <p:cNvCxnSpPr>
            <a:cxnSpLocks noChangeShapeType="1"/>
          </p:cNvCxnSpPr>
          <p:nvPr/>
        </p:nvCxnSpPr>
        <p:spPr bwMode="auto">
          <a:xfrm flipH="1">
            <a:off x="4764088" y="2354263"/>
            <a:ext cx="0" cy="4540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</p:childTnLst>
        </p:cTn>
      </p:par>
    </p:tnLst>
    <p:bldLst>
      <p:bldP spid="134" grpId="0" animBg="1"/>
      <p:bldP spid="100386" grpId="0"/>
      <p:bldP spid="100440" grpId="0" animBg="1"/>
      <p:bldP spid="100441" grpId="0" animBg="1"/>
      <p:bldP spid="100442" grpId="0" animBg="1"/>
      <p:bldP spid="123" grpId="0"/>
      <p:bldP spid="135" grpId="0"/>
      <p:bldP spid="137" grpId="0" animBg="1"/>
      <p:bldP spid="137" grpId="1" animBg="1"/>
      <p:bldP spid="137" grpId="2" animBg="1"/>
      <p:bldP spid="181" grpId="0" animBg="1"/>
      <p:bldP spid="182" grpId="0" animBg="1"/>
      <p:bldP spid="115" grpId="0" animBg="1"/>
      <p:bldP spid="115" grpId="1" animBg="1"/>
      <p:bldP spid="115" grpId="2" animBg="1"/>
      <p:bldP spid="115" grpId="3" animBg="1"/>
      <p:bldP spid="115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208 Rectángulo"/>
          <p:cNvSpPr/>
          <p:nvPr/>
        </p:nvSpPr>
        <p:spPr>
          <a:xfrm>
            <a:off x="373063" y="541338"/>
            <a:ext cx="5100637" cy="5414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459038" y="2363788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290763" y="2160588"/>
            <a:ext cx="1387475" cy="1065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2278063" y="2160588"/>
            <a:ext cx="1411287" cy="13382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398713" y="2257425"/>
            <a:ext cx="1181100" cy="5222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105" name="Group 8"/>
          <p:cNvGrpSpPr>
            <a:grpSpLocks/>
          </p:cNvGrpSpPr>
          <p:nvPr/>
        </p:nvGrpSpPr>
        <p:grpSpPr bwMode="auto">
          <a:xfrm>
            <a:off x="2609850" y="2944813"/>
            <a:ext cx="771525" cy="177800"/>
            <a:chOff x="2596" y="1691"/>
            <a:chExt cx="486" cy="112"/>
          </a:xfrm>
        </p:grpSpPr>
        <p:sp>
          <p:nvSpPr>
            <p:cNvPr id="4250" name="Oval 9"/>
            <p:cNvSpPr>
              <a:spLocks noChangeArrowheads="1"/>
            </p:cNvSpPr>
            <p:nvPr/>
          </p:nvSpPr>
          <p:spPr bwMode="auto">
            <a:xfrm>
              <a:off x="2596" y="1691"/>
              <a:ext cx="112" cy="11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251" name="Oval 10"/>
            <p:cNvSpPr>
              <a:spLocks noChangeArrowheads="1"/>
            </p:cNvSpPr>
            <p:nvPr/>
          </p:nvSpPr>
          <p:spPr bwMode="auto">
            <a:xfrm>
              <a:off x="2970" y="1691"/>
              <a:ext cx="112" cy="11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252" name="Oval 11"/>
            <p:cNvSpPr>
              <a:spLocks noChangeArrowheads="1"/>
            </p:cNvSpPr>
            <p:nvPr/>
          </p:nvSpPr>
          <p:spPr bwMode="auto">
            <a:xfrm>
              <a:off x="2620" y="1713"/>
              <a:ext cx="66" cy="6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253" name="Oval 12"/>
            <p:cNvSpPr>
              <a:spLocks noChangeArrowheads="1"/>
            </p:cNvSpPr>
            <p:nvPr/>
          </p:nvSpPr>
          <p:spPr bwMode="auto">
            <a:xfrm>
              <a:off x="2994" y="1713"/>
              <a:ext cx="66" cy="6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4106" name="Freeform 2"/>
          <p:cNvSpPr>
            <a:spLocks/>
          </p:cNvSpPr>
          <p:nvPr/>
        </p:nvSpPr>
        <p:spPr bwMode="auto">
          <a:xfrm flipH="1">
            <a:off x="4373563" y="4397375"/>
            <a:ext cx="385762" cy="571500"/>
          </a:xfrm>
          <a:custGeom>
            <a:avLst/>
            <a:gdLst>
              <a:gd name="T0" fmla="*/ 0 w 243"/>
              <a:gd name="T1" fmla="*/ 0 h 360"/>
              <a:gd name="T2" fmla="*/ 0 w 243"/>
              <a:gd name="T3" fmla="*/ 2147483647 h 360"/>
              <a:gd name="T4" fmla="*/ 2147483647 w 243"/>
              <a:gd name="T5" fmla="*/ 2147483647 h 360"/>
              <a:gd name="T6" fmla="*/ 0 60000 65536"/>
              <a:gd name="T7" fmla="*/ 0 60000 65536"/>
              <a:gd name="T8" fmla="*/ 0 60000 65536"/>
              <a:gd name="T9" fmla="*/ 0 w 243"/>
              <a:gd name="T10" fmla="*/ 0 h 360"/>
              <a:gd name="T11" fmla="*/ 243 w 243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360">
                <a:moveTo>
                  <a:pt x="0" y="0"/>
                </a:moveTo>
                <a:lnTo>
                  <a:pt x="0" y="360"/>
                </a:lnTo>
                <a:lnTo>
                  <a:pt x="243" y="3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107" name="Freeform 5"/>
          <p:cNvSpPr>
            <a:spLocks/>
          </p:cNvSpPr>
          <p:nvPr/>
        </p:nvSpPr>
        <p:spPr bwMode="auto">
          <a:xfrm flipH="1">
            <a:off x="4373563" y="3825875"/>
            <a:ext cx="385762" cy="571500"/>
          </a:xfrm>
          <a:custGeom>
            <a:avLst/>
            <a:gdLst>
              <a:gd name="T0" fmla="*/ 0 w 243"/>
              <a:gd name="T1" fmla="*/ 0 h 360"/>
              <a:gd name="T2" fmla="*/ 0 w 243"/>
              <a:gd name="T3" fmla="*/ 2147483647 h 360"/>
              <a:gd name="T4" fmla="*/ 2147483647 w 243"/>
              <a:gd name="T5" fmla="*/ 2147483647 h 360"/>
              <a:gd name="T6" fmla="*/ 0 60000 65536"/>
              <a:gd name="T7" fmla="*/ 0 60000 65536"/>
              <a:gd name="T8" fmla="*/ 0 60000 65536"/>
              <a:gd name="T9" fmla="*/ 0 w 243"/>
              <a:gd name="T10" fmla="*/ 0 h 360"/>
              <a:gd name="T11" fmla="*/ 243 w 243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360">
                <a:moveTo>
                  <a:pt x="0" y="0"/>
                </a:moveTo>
                <a:lnTo>
                  <a:pt x="0" y="360"/>
                </a:lnTo>
                <a:lnTo>
                  <a:pt x="243" y="3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108" name="Freeform 6"/>
          <p:cNvSpPr>
            <a:spLocks/>
          </p:cNvSpPr>
          <p:nvPr/>
        </p:nvSpPr>
        <p:spPr bwMode="auto">
          <a:xfrm>
            <a:off x="976313" y="3825875"/>
            <a:ext cx="385762" cy="571500"/>
          </a:xfrm>
          <a:custGeom>
            <a:avLst/>
            <a:gdLst>
              <a:gd name="T0" fmla="*/ 0 w 243"/>
              <a:gd name="T1" fmla="*/ 0 h 360"/>
              <a:gd name="T2" fmla="*/ 0 w 243"/>
              <a:gd name="T3" fmla="*/ 2147483647 h 360"/>
              <a:gd name="T4" fmla="*/ 2147483647 w 243"/>
              <a:gd name="T5" fmla="*/ 2147483647 h 360"/>
              <a:gd name="T6" fmla="*/ 0 60000 65536"/>
              <a:gd name="T7" fmla="*/ 0 60000 65536"/>
              <a:gd name="T8" fmla="*/ 0 60000 65536"/>
              <a:gd name="T9" fmla="*/ 0 w 243"/>
              <a:gd name="T10" fmla="*/ 0 h 360"/>
              <a:gd name="T11" fmla="*/ 243 w 243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360">
                <a:moveTo>
                  <a:pt x="0" y="0"/>
                </a:moveTo>
                <a:lnTo>
                  <a:pt x="0" y="360"/>
                </a:lnTo>
                <a:lnTo>
                  <a:pt x="243" y="3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109" name="Freeform 8"/>
          <p:cNvSpPr>
            <a:spLocks/>
          </p:cNvSpPr>
          <p:nvPr/>
        </p:nvSpPr>
        <p:spPr bwMode="auto">
          <a:xfrm flipV="1">
            <a:off x="977900" y="3440113"/>
            <a:ext cx="1203325" cy="384175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4110" name="Group 10"/>
          <p:cNvGrpSpPr>
            <a:grpSpLocks/>
          </p:cNvGrpSpPr>
          <p:nvPr/>
        </p:nvGrpSpPr>
        <p:grpSpPr bwMode="auto">
          <a:xfrm>
            <a:off x="2281238" y="688975"/>
            <a:ext cx="1411287" cy="1338263"/>
            <a:chOff x="1437" y="556"/>
            <a:chExt cx="889" cy="843"/>
          </a:xfrm>
        </p:grpSpPr>
        <p:grpSp>
          <p:nvGrpSpPr>
            <p:cNvPr id="4237" name="Group 11"/>
            <p:cNvGrpSpPr>
              <a:grpSpLocks/>
            </p:cNvGrpSpPr>
            <p:nvPr/>
          </p:nvGrpSpPr>
          <p:grpSpPr bwMode="auto">
            <a:xfrm>
              <a:off x="1437" y="556"/>
              <a:ext cx="889" cy="843"/>
              <a:chOff x="2387" y="1002"/>
              <a:chExt cx="889" cy="843"/>
            </a:xfrm>
          </p:grpSpPr>
          <p:sp>
            <p:nvSpPr>
              <p:cNvPr id="4240" name="Rectangle 12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1" name="Rectangle 13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42" name="Rectangle 14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43" name="Rectangle 15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44" name="Text Box 16"/>
              <p:cNvSpPr txBox="1">
                <a:spLocks noChangeArrowheads="1"/>
              </p:cNvSpPr>
              <p:nvPr/>
            </p:nvSpPr>
            <p:spPr bwMode="auto">
              <a:xfrm>
                <a:off x="2716" y="1548"/>
                <a:ext cx="2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grpSp>
            <p:nvGrpSpPr>
              <p:cNvPr id="4245" name="Group 17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4246" name="Oval 18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7" name="Oval 19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8" name="Oval 20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" name="Oval 21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38" name="Oval 22"/>
            <p:cNvSpPr>
              <a:spLocks noChangeArrowheads="1"/>
            </p:cNvSpPr>
            <p:nvPr/>
          </p:nvSpPr>
          <p:spPr bwMode="auto">
            <a:xfrm>
              <a:off x="1683" y="1085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239" name="Oval 23"/>
            <p:cNvSpPr>
              <a:spLocks noChangeArrowheads="1"/>
            </p:cNvSpPr>
            <p:nvPr/>
          </p:nvSpPr>
          <p:spPr bwMode="auto">
            <a:xfrm>
              <a:off x="2057" y="1087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02436" name="Text Box 36"/>
          <p:cNvSpPr txBox="1">
            <a:spLocks noChangeArrowheads="1"/>
          </p:cNvSpPr>
          <p:nvPr/>
        </p:nvSpPr>
        <p:spPr bwMode="auto">
          <a:xfrm>
            <a:off x="2552700" y="85566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0,720</a:t>
            </a:r>
          </a:p>
        </p:txBody>
      </p:sp>
      <p:graphicFrame>
        <p:nvGraphicFramePr>
          <p:cNvPr id="102437" name="Group 37"/>
          <p:cNvGraphicFramePr>
            <a:graphicFrameLocks noGrp="1"/>
          </p:cNvGraphicFramePr>
          <p:nvPr/>
        </p:nvGraphicFramePr>
        <p:xfrm>
          <a:off x="6223000" y="617538"/>
          <a:ext cx="2492375" cy="2618423"/>
        </p:xfrm>
        <a:graphic>
          <a:graphicData uri="http://schemas.openxmlformats.org/drawingml/2006/table">
            <a:tbl>
              <a:tblPr/>
              <a:tblGrid>
                <a:gridCol w="879475"/>
                <a:gridCol w="676275"/>
                <a:gridCol w="9366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6021388" y="4378325"/>
            <a:ext cx="2706687" cy="1531938"/>
            <a:chOff x="3793" y="718"/>
            <a:chExt cx="1705" cy="965"/>
          </a:xfrm>
        </p:grpSpPr>
        <p:sp>
          <p:nvSpPr>
            <p:cNvPr id="4236" name="Rectangle 104"/>
            <p:cNvSpPr>
              <a:spLocks noChangeArrowheads="1"/>
            </p:cNvSpPr>
            <p:nvPr/>
          </p:nvSpPr>
          <p:spPr bwMode="auto">
            <a:xfrm>
              <a:off x="3793" y="718"/>
              <a:ext cx="1705" cy="9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aphicFrame>
          <p:nvGraphicFramePr>
            <p:cNvPr id="4098" name="Object 105"/>
            <p:cNvGraphicFramePr>
              <a:graphicFrameLocks noChangeAspect="1"/>
            </p:cNvGraphicFramePr>
            <p:nvPr/>
          </p:nvGraphicFramePr>
          <p:xfrm>
            <a:off x="3861" y="828"/>
            <a:ext cx="1570" cy="705"/>
          </p:xfrm>
          <a:graphic>
            <a:graphicData uri="http://schemas.openxmlformats.org/presentationml/2006/ole">
              <p:oleObj spid="_x0000_s4098" name="Ecuación" r:id="rId4" imgW="2120760" imgH="952200" progId="Equation.3">
                <p:embed/>
              </p:oleObj>
            </a:graphicData>
          </a:graphic>
        </p:graphicFrame>
      </p:grpSp>
      <p:sp>
        <p:nvSpPr>
          <p:cNvPr id="4139" name="Freeform 124"/>
          <p:cNvSpPr>
            <a:spLocks/>
          </p:cNvSpPr>
          <p:nvPr/>
        </p:nvSpPr>
        <p:spPr bwMode="auto">
          <a:xfrm>
            <a:off x="976313" y="4395788"/>
            <a:ext cx="385762" cy="571500"/>
          </a:xfrm>
          <a:custGeom>
            <a:avLst/>
            <a:gdLst>
              <a:gd name="T0" fmla="*/ 0 w 243"/>
              <a:gd name="T1" fmla="*/ 0 h 360"/>
              <a:gd name="T2" fmla="*/ 0 w 243"/>
              <a:gd name="T3" fmla="*/ 2147483647 h 360"/>
              <a:gd name="T4" fmla="*/ 2147483647 w 243"/>
              <a:gd name="T5" fmla="*/ 2147483647 h 360"/>
              <a:gd name="T6" fmla="*/ 0 60000 65536"/>
              <a:gd name="T7" fmla="*/ 0 60000 65536"/>
              <a:gd name="T8" fmla="*/ 0 60000 65536"/>
              <a:gd name="T9" fmla="*/ 0 w 243"/>
              <a:gd name="T10" fmla="*/ 0 h 360"/>
              <a:gd name="T11" fmla="*/ 243 w 243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" h="360">
                <a:moveTo>
                  <a:pt x="0" y="0"/>
                </a:moveTo>
                <a:lnTo>
                  <a:pt x="0" y="360"/>
                </a:lnTo>
                <a:lnTo>
                  <a:pt x="243" y="3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2526" name="Rectangle 126"/>
          <p:cNvSpPr>
            <a:spLocks noChangeArrowheads="1"/>
          </p:cNvSpPr>
          <p:nvPr/>
        </p:nvSpPr>
        <p:spPr bwMode="auto">
          <a:xfrm>
            <a:off x="6330950" y="2859088"/>
            <a:ext cx="615950" cy="296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527" name="Rectangle 127"/>
          <p:cNvSpPr>
            <a:spLocks noChangeArrowheads="1"/>
          </p:cNvSpPr>
          <p:nvPr/>
        </p:nvSpPr>
        <p:spPr bwMode="auto">
          <a:xfrm>
            <a:off x="7245350" y="2859088"/>
            <a:ext cx="355600" cy="296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528" name="Rectangle 128"/>
          <p:cNvSpPr>
            <a:spLocks noChangeArrowheads="1"/>
          </p:cNvSpPr>
          <p:nvPr/>
        </p:nvSpPr>
        <p:spPr bwMode="auto">
          <a:xfrm>
            <a:off x="7891463" y="2859088"/>
            <a:ext cx="723900" cy="296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143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FF"/>
                </a:solidFill>
              </a:rPr>
              <a:t>Variación de la Intensidad en función de la Resistencia: </a:t>
            </a:r>
            <a:r>
              <a:rPr lang="es-ES" sz="2400" b="1">
                <a:solidFill>
                  <a:srgbClr val="FFFFFF"/>
                </a:solidFill>
                <a:latin typeface="Times New Roman" pitchFamily="18" charset="0"/>
              </a:rPr>
              <a:t>I = f (R)</a:t>
            </a:r>
          </a:p>
        </p:txBody>
      </p:sp>
      <p:sp>
        <p:nvSpPr>
          <p:cNvPr id="4144" name="Freeform 14"/>
          <p:cNvSpPr>
            <a:spLocks/>
          </p:cNvSpPr>
          <p:nvPr/>
        </p:nvSpPr>
        <p:spPr bwMode="auto">
          <a:xfrm>
            <a:off x="989013" y="2898775"/>
            <a:ext cx="1708150" cy="917575"/>
          </a:xfrm>
          <a:custGeom>
            <a:avLst/>
            <a:gdLst>
              <a:gd name="T0" fmla="*/ 2147483647 w 21426"/>
              <a:gd name="T1" fmla="*/ 2147483647 h 12182"/>
              <a:gd name="T2" fmla="*/ 2147483647 w 21426"/>
              <a:gd name="T3" fmla="*/ 2147483647 h 12182"/>
              <a:gd name="T4" fmla="*/ 0 w 21426"/>
              <a:gd name="T5" fmla="*/ 2147483647 h 12182"/>
              <a:gd name="T6" fmla="*/ 0 60000 65536"/>
              <a:gd name="T7" fmla="*/ 0 60000 65536"/>
              <a:gd name="T8" fmla="*/ 0 60000 65536"/>
              <a:gd name="T9" fmla="*/ 0 w 21426"/>
              <a:gd name="T10" fmla="*/ 0 h 12182"/>
              <a:gd name="T11" fmla="*/ 21426 w 21426"/>
              <a:gd name="T12" fmla="*/ 12182 h 12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6" h="12182">
                <a:moveTo>
                  <a:pt x="21426" y="1740"/>
                </a:moveTo>
                <a:cubicBezTo>
                  <a:pt x="18093" y="1740"/>
                  <a:pt x="14997" y="0"/>
                  <a:pt x="11426" y="1740"/>
                </a:cubicBezTo>
                <a:cubicBezTo>
                  <a:pt x="7855" y="3480"/>
                  <a:pt x="3968" y="8596"/>
                  <a:pt x="0" y="1218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145" name="Freeform 14"/>
          <p:cNvSpPr>
            <a:spLocks/>
          </p:cNvSpPr>
          <p:nvPr/>
        </p:nvSpPr>
        <p:spPr bwMode="auto">
          <a:xfrm flipH="1">
            <a:off x="3309938" y="2900363"/>
            <a:ext cx="1443037" cy="903287"/>
          </a:xfrm>
          <a:custGeom>
            <a:avLst/>
            <a:gdLst>
              <a:gd name="T0" fmla="*/ 2147483647 w 18155"/>
              <a:gd name="T1" fmla="*/ 2147483647 h 11976"/>
              <a:gd name="T2" fmla="*/ 2147483647 w 18155"/>
              <a:gd name="T3" fmla="*/ 2147483647 h 11976"/>
              <a:gd name="T4" fmla="*/ 0 w 18155"/>
              <a:gd name="T5" fmla="*/ 2147483647 h 11976"/>
              <a:gd name="T6" fmla="*/ 0 60000 65536"/>
              <a:gd name="T7" fmla="*/ 0 60000 65536"/>
              <a:gd name="T8" fmla="*/ 0 60000 65536"/>
              <a:gd name="T9" fmla="*/ 0 w 18155"/>
              <a:gd name="T10" fmla="*/ 0 h 11976"/>
              <a:gd name="T11" fmla="*/ 18155 w 18155"/>
              <a:gd name="T12" fmla="*/ 11976 h 11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55" h="11976">
                <a:moveTo>
                  <a:pt x="18155" y="1711"/>
                </a:moveTo>
                <a:cubicBezTo>
                  <a:pt x="14822" y="1711"/>
                  <a:pt x="11181" y="0"/>
                  <a:pt x="8155" y="1711"/>
                </a:cubicBezTo>
                <a:cubicBezTo>
                  <a:pt x="5129" y="3422"/>
                  <a:pt x="2778" y="8491"/>
                  <a:pt x="0" y="119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3" name="Text Box 36"/>
          <p:cNvSpPr txBox="1">
            <a:spLocks noChangeArrowheads="1"/>
          </p:cNvSpPr>
          <p:nvPr/>
        </p:nvSpPr>
        <p:spPr bwMode="auto">
          <a:xfrm>
            <a:off x="2816225" y="23193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47" name="Oval 31"/>
          <p:cNvSpPr>
            <a:spLocks noChangeArrowheads="1"/>
          </p:cNvSpPr>
          <p:nvPr/>
        </p:nvSpPr>
        <p:spPr bwMode="auto">
          <a:xfrm>
            <a:off x="955675" y="1828800"/>
            <a:ext cx="46038" cy="460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148" name="143 Grupo"/>
          <p:cNvGrpSpPr>
            <a:grpSpLocks/>
          </p:cNvGrpSpPr>
          <p:nvPr/>
        </p:nvGrpSpPr>
        <p:grpSpPr bwMode="auto">
          <a:xfrm>
            <a:off x="733425" y="1819275"/>
            <a:ext cx="490538" cy="1782763"/>
            <a:chOff x="165100" y="1819275"/>
            <a:chExt cx="490538" cy="1783258"/>
          </a:xfrm>
        </p:grpSpPr>
        <p:sp>
          <p:nvSpPr>
            <p:cNvPr id="4230" name="Text Box 27"/>
            <p:cNvSpPr txBox="1">
              <a:spLocks noChangeArrowheads="1"/>
            </p:cNvSpPr>
            <p:nvPr/>
          </p:nvSpPr>
          <p:spPr bwMode="auto">
            <a:xfrm>
              <a:off x="250825" y="2247900"/>
              <a:ext cx="290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9933"/>
                  </a:solidFill>
                </a:rPr>
                <a:t>+</a:t>
              </a:r>
            </a:p>
          </p:txBody>
        </p:sp>
        <p:sp>
          <p:nvSpPr>
            <p:cNvPr id="146" name="AutoShape 69"/>
            <p:cNvSpPr>
              <a:spLocks noChangeArrowheads="1"/>
            </p:cNvSpPr>
            <p:nvPr/>
          </p:nvSpPr>
          <p:spPr bwMode="auto">
            <a:xfrm>
              <a:off x="165100" y="2962592"/>
              <a:ext cx="488950" cy="479558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2" name="146 Rectángulo"/>
            <p:cNvSpPr>
              <a:spLocks noChangeArrowheads="1"/>
            </p:cNvSpPr>
            <p:nvPr/>
          </p:nvSpPr>
          <p:spPr bwMode="auto">
            <a:xfrm>
              <a:off x="224953" y="29562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48" name="AutoShape 24"/>
            <p:cNvSpPr>
              <a:spLocks noChangeArrowheads="1"/>
            </p:cNvSpPr>
            <p:nvPr/>
          </p:nvSpPr>
          <p:spPr bwMode="auto">
            <a:xfrm>
              <a:off x="165100" y="2054290"/>
              <a:ext cx="490538" cy="1192544"/>
            </a:xfrm>
            <a:prstGeom prst="can">
              <a:avLst>
                <a:gd name="adj" fmla="val 56763"/>
              </a:avLst>
            </a:prstGeom>
            <a:gradFill rotWithShape="1">
              <a:gsLst>
                <a:gs pos="0">
                  <a:schemeClr val="tx1">
                    <a:gamma/>
                    <a:tint val="76078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4" name="AutoShape 25"/>
            <p:cNvSpPr>
              <a:spLocks noChangeArrowheads="1"/>
            </p:cNvSpPr>
            <p:nvPr/>
          </p:nvSpPr>
          <p:spPr bwMode="auto">
            <a:xfrm>
              <a:off x="165100" y="1857375"/>
              <a:ext cx="490538" cy="479425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235" name="AutoShape 26"/>
            <p:cNvSpPr>
              <a:spLocks noChangeArrowheads="1"/>
            </p:cNvSpPr>
            <p:nvPr/>
          </p:nvSpPr>
          <p:spPr bwMode="auto">
            <a:xfrm>
              <a:off x="334963" y="1819275"/>
              <a:ext cx="149225" cy="179388"/>
            </a:xfrm>
            <a:prstGeom prst="can">
              <a:avLst>
                <a:gd name="adj" fmla="val 60107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4149" name="Freeform 7"/>
          <p:cNvSpPr>
            <a:spLocks/>
          </p:cNvSpPr>
          <p:nvPr/>
        </p:nvSpPr>
        <p:spPr bwMode="auto">
          <a:xfrm>
            <a:off x="976313" y="1555750"/>
            <a:ext cx="1717675" cy="295275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150" name="Oval 20"/>
          <p:cNvSpPr>
            <a:spLocks noChangeArrowheads="1"/>
          </p:cNvSpPr>
          <p:nvPr/>
        </p:nvSpPr>
        <p:spPr bwMode="auto">
          <a:xfrm>
            <a:off x="2671763" y="2995613"/>
            <a:ext cx="53975" cy="571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151" name="Oval 21"/>
          <p:cNvSpPr>
            <a:spLocks noChangeArrowheads="1"/>
          </p:cNvSpPr>
          <p:nvPr/>
        </p:nvSpPr>
        <p:spPr bwMode="auto">
          <a:xfrm>
            <a:off x="3265488" y="2998788"/>
            <a:ext cx="53975" cy="571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152" name="154 Grupo"/>
          <p:cNvGrpSpPr>
            <a:grpSpLocks/>
          </p:cNvGrpSpPr>
          <p:nvPr/>
        </p:nvGrpSpPr>
        <p:grpSpPr bwMode="auto">
          <a:xfrm>
            <a:off x="935038" y="3770313"/>
            <a:ext cx="3890962" cy="138112"/>
            <a:chOff x="934404" y="3770947"/>
            <a:chExt cx="3890910" cy="138113"/>
          </a:xfrm>
        </p:grpSpPr>
        <p:sp>
          <p:nvSpPr>
            <p:cNvPr id="4228" name="Oval 20"/>
            <p:cNvSpPr>
              <a:spLocks noChangeArrowheads="1"/>
            </p:cNvSpPr>
            <p:nvPr/>
          </p:nvSpPr>
          <p:spPr bwMode="auto">
            <a:xfrm>
              <a:off x="934404" y="3770947"/>
              <a:ext cx="130440" cy="13811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229" name="Oval 20"/>
            <p:cNvSpPr>
              <a:spLocks noChangeArrowheads="1"/>
            </p:cNvSpPr>
            <p:nvPr/>
          </p:nvSpPr>
          <p:spPr bwMode="auto">
            <a:xfrm>
              <a:off x="4694874" y="3770947"/>
              <a:ext cx="130440" cy="13811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57" name="156 CuadroTexto"/>
          <p:cNvSpPr txBox="1">
            <a:spLocks noChangeArrowheads="1"/>
          </p:cNvSpPr>
          <p:nvPr/>
        </p:nvSpPr>
        <p:spPr bwMode="auto">
          <a:xfrm>
            <a:off x="5818188" y="3660775"/>
            <a:ext cx="310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Cálculo de la resistencia equivalente</a:t>
            </a:r>
          </a:p>
        </p:txBody>
      </p:sp>
      <p:sp>
        <p:nvSpPr>
          <p:cNvPr id="150" name="Text Box 88"/>
          <p:cNvSpPr txBox="1">
            <a:spLocks noChangeArrowheads="1"/>
          </p:cNvSpPr>
          <p:nvPr/>
        </p:nvSpPr>
        <p:spPr bwMode="auto">
          <a:xfrm>
            <a:off x="1185863" y="6192838"/>
            <a:ext cx="35290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4155" name="Text Box 92"/>
          <p:cNvSpPr txBox="1">
            <a:spLocks noChangeArrowheads="1"/>
          </p:cNvSpPr>
          <p:nvPr/>
        </p:nvSpPr>
        <p:spPr bwMode="auto">
          <a:xfrm>
            <a:off x="3205163" y="4738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</a:rPr>
              <a:t>Ω</a:t>
            </a:r>
          </a:p>
        </p:txBody>
      </p:sp>
      <p:sp>
        <p:nvSpPr>
          <p:cNvPr id="4156" name="Text Box 109"/>
          <p:cNvSpPr txBox="1">
            <a:spLocks noChangeArrowheads="1"/>
          </p:cNvSpPr>
          <p:nvPr/>
        </p:nvSpPr>
        <p:spPr bwMode="auto">
          <a:xfrm>
            <a:off x="3205163" y="3611563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</a:rPr>
              <a:t>Ω</a:t>
            </a:r>
          </a:p>
        </p:txBody>
      </p:sp>
      <p:grpSp>
        <p:nvGrpSpPr>
          <p:cNvPr id="4157" name="152 Grupo"/>
          <p:cNvGrpSpPr>
            <a:grpSpLocks/>
          </p:cNvGrpSpPr>
          <p:nvPr/>
        </p:nvGrpSpPr>
        <p:grpSpPr bwMode="auto">
          <a:xfrm>
            <a:off x="1296988" y="4687888"/>
            <a:ext cx="3140075" cy="533400"/>
            <a:chOff x="1296988" y="3557588"/>
            <a:chExt cx="3140075" cy="533400"/>
          </a:xfrm>
        </p:grpSpPr>
        <p:grpSp>
          <p:nvGrpSpPr>
            <p:cNvPr id="4216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4219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20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1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2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3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4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5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6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27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17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4218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grpSp>
        <p:nvGrpSpPr>
          <p:cNvPr id="4158" name="167 Grupo"/>
          <p:cNvGrpSpPr>
            <a:grpSpLocks/>
          </p:cNvGrpSpPr>
          <p:nvPr/>
        </p:nvGrpSpPr>
        <p:grpSpPr bwMode="auto">
          <a:xfrm>
            <a:off x="1296988" y="3557588"/>
            <a:ext cx="3140075" cy="533400"/>
            <a:chOff x="1296988" y="3557588"/>
            <a:chExt cx="3140075" cy="533400"/>
          </a:xfrm>
        </p:grpSpPr>
        <p:grpSp>
          <p:nvGrpSpPr>
            <p:cNvPr id="4204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4207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08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10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11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12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13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14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15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05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4206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sp>
        <p:nvSpPr>
          <p:cNvPr id="4159" name="Text Box 92"/>
          <p:cNvSpPr txBox="1">
            <a:spLocks noChangeArrowheads="1"/>
          </p:cNvSpPr>
          <p:nvPr/>
        </p:nvSpPr>
        <p:spPr bwMode="auto">
          <a:xfrm>
            <a:off x="3205163" y="417353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</a:rPr>
              <a:t>Ω</a:t>
            </a:r>
          </a:p>
        </p:txBody>
      </p:sp>
      <p:grpSp>
        <p:nvGrpSpPr>
          <p:cNvPr id="4160" name="181 Grupo"/>
          <p:cNvGrpSpPr>
            <a:grpSpLocks/>
          </p:cNvGrpSpPr>
          <p:nvPr/>
        </p:nvGrpSpPr>
        <p:grpSpPr bwMode="auto">
          <a:xfrm>
            <a:off x="1296988" y="4122738"/>
            <a:ext cx="3140075" cy="533400"/>
            <a:chOff x="1296988" y="3557588"/>
            <a:chExt cx="3140075" cy="533400"/>
          </a:xfrm>
        </p:grpSpPr>
        <p:grpSp>
          <p:nvGrpSpPr>
            <p:cNvPr id="4192" name="Group 70"/>
            <p:cNvGrpSpPr>
              <a:grpSpLocks/>
            </p:cNvGrpSpPr>
            <p:nvPr/>
          </p:nvGrpSpPr>
          <p:grpSpPr bwMode="auto">
            <a:xfrm>
              <a:off x="1296988" y="3557588"/>
              <a:ext cx="3140075" cy="533400"/>
              <a:chOff x="1841" y="2808"/>
              <a:chExt cx="1978" cy="336"/>
            </a:xfrm>
          </p:grpSpPr>
          <p:sp>
            <p:nvSpPr>
              <p:cNvPr id="4195" name="AutoShape 71"/>
              <p:cNvSpPr>
                <a:spLocks noChangeArrowheads="1"/>
              </p:cNvSpPr>
              <p:nvPr/>
            </p:nvSpPr>
            <p:spPr bwMode="auto">
              <a:xfrm rot="5400000">
                <a:off x="2096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4196" name="Picture 72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t="27733" b="33879"/>
              <a:stretch>
                <a:fillRect/>
              </a:stretch>
            </p:blipFill>
            <p:spPr bwMode="auto">
              <a:xfrm>
                <a:off x="2712" y="2834"/>
                <a:ext cx="8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73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 t="24316" b="30464"/>
              <a:stretch>
                <a:fillRect/>
              </a:stretch>
            </p:blipFill>
            <p:spPr bwMode="auto">
              <a:xfrm>
                <a:off x="2379" y="2809"/>
                <a:ext cx="261" cy="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8" name="Picture 74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 t="27869" r="1190" b="33606"/>
              <a:stretch>
                <a:fillRect/>
              </a:stretch>
            </p:blipFill>
            <p:spPr bwMode="auto">
              <a:xfrm>
                <a:off x="2634" y="2835"/>
                <a:ext cx="83" cy="28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" name="Picture 75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 t="27869" r="-3529" b="34154"/>
              <a:stretch>
                <a:fillRect/>
              </a:stretch>
            </p:blipFill>
            <p:spPr bwMode="auto">
              <a:xfrm>
                <a:off x="2790" y="2835"/>
                <a:ext cx="88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" name="Picture 76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 t="27460" r="-17647" b="33470"/>
              <a:stretch>
                <a:fillRect/>
              </a:stretch>
            </p:blipFill>
            <p:spPr bwMode="auto">
              <a:xfrm>
                <a:off x="2869" y="2832"/>
                <a:ext cx="80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1" name="Picture 77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t="27596" b="34016"/>
              <a:stretch>
                <a:fillRect/>
              </a:stretch>
            </p:blipFill>
            <p:spPr bwMode="auto">
              <a:xfrm>
                <a:off x="2931" y="2833"/>
                <a:ext cx="85" cy="2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2" name="Picture 78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t="24181" r="43275" b="29918"/>
              <a:stretch>
                <a:fillRect/>
              </a:stretch>
            </p:blipFill>
            <p:spPr bwMode="auto">
              <a:xfrm>
                <a:off x="3013" y="2808"/>
                <a:ext cx="290" cy="33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3" name="AutoShape 79"/>
              <p:cNvSpPr>
                <a:spLocks noChangeArrowheads="1"/>
              </p:cNvSpPr>
              <p:nvPr/>
            </p:nvSpPr>
            <p:spPr bwMode="auto">
              <a:xfrm rot="5400000">
                <a:off x="3522" y="2698"/>
                <a:ext cx="42" cy="552"/>
              </a:xfrm>
              <a:prstGeom prst="can">
                <a:avLst>
                  <a:gd name="adj" fmla="val 47947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93" name="Text Box 86"/>
            <p:cNvSpPr txBox="1">
              <a:spLocks noChangeArrowheads="1"/>
            </p:cNvSpPr>
            <p:nvPr/>
          </p:nvSpPr>
          <p:spPr bwMode="auto">
            <a:xfrm>
              <a:off x="2163763" y="3621088"/>
              <a:ext cx="581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</a:t>
              </a:r>
              <a:endParaRPr lang="el-GR" b="1">
                <a:solidFill>
                  <a:srgbClr val="000000"/>
                </a:solidFill>
              </a:endParaRPr>
            </a:p>
          </p:txBody>
        </p:sp>
        <p:sp>
          <p:nvSpPr>
            <p:cNvPr id="4194" name="Text Box 87"/>
            <p:cNvSpPr txBox="1">
              <a:spLocks noChangeArrowheads="1"/>
            </p:cNvSpPr>
            <p:nvPr/>
          </p:nvSpPr>
          <p:spPr bwMode="auto">
            <a:xfrm>
              <a:off x="3194050" y="3616325"/>
              <a:ext cx="392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solidFill>
                    <a:srgbClr val="000000"/>
                  </a:solidFill>
                </a:rPr>
                <a:t>Ω</a:t>
              </a:r>
            </a:p>
          </p:txBody>
        </p:sp>
      </p:grpSp>
      <p:sp>
        <p:nvSpPr>
          <p:cNvPr id="4161" name="Text Box 92"/>
          <p:cNvSpPr txBox="1">
            <a:spLocks noChangeArrowheads="1"/>
          </p:cNvSpPr>
          <p:nvPr/>
        </p:nvSpPr>
        <p:spPr bwMode="auto">
          <a:xfrm>
            <a:off x="3205163" y="5280025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>
              <a:solidFill>
                <a:srgbClr val="000000"/>
              </a:solidFill>
            </a:endParaRPr>
          </a:p>
        </p:txBody>
      </p:sp>
      <p:grpSp>
        <p:nvGrpSpPr>
          <p:cNvPr id="15" name="213 Grupo"/>
          <p:cNvGrpSpPr>
            <a:grpSpLocks/>
          </p:cNvGrpSpPr>
          <p:nvPr/>
        </p:nvGrpSpPr>
        <p:grpSpPr bwMode="auto">
          <a:xfrm>
            <a:off x="976313" y="4967288"/>
            <a:ext cx="3783012" cy="831850"/>
            <a:chOff x="976313" y="4930775"/>
            <a:chExt cx="3783012" cy="832603"/>
          </a:xfrm>
        </p:grpSpPr>
        <p:sp>
          <p:nvSpPr>
            <p:cNvPr id="4177" name="Freeform 3"/>
            <p:cNvSpPr>
              <a:spLocks/>
            </p:cNvSpPr>
            <p:nvPr/>
          </p:nvSpPr>
          <p:spPr bwMode="auto">
            <a:xfrm flipH="1">
              <a:off x="4373563" y="4943475"/>
              <a:ext cx="385762" cy="571500"/>
            </a:xfrm>
            <a:custGeom>
              <a:avLst/>
              <a:gdLst>
                <a:gd name="T0" fmla="*/ 0 w 243"/>
                <a:gd name="T1" fmla="*/ 0 h 360"/>
                <a:gd name="T2" fmla="*/ 0 w 243"/>
                <a:gd name="T3" fmla="*/ 2147483647 h 360"/>
                <a:gd name="T4" fmla="*/ 2147483647 w 243"/>
                <a:gd name="T5" fmla="*/ 2147483647 h 360"/>
                <a:gd name="T6" fmla="*/ 0 60000 65536"/>
                <a:gd name="T7" fmla="*/ 0 60000 65536"/>
                <a:gd name="T8" fmla="*/ 0 60000 65536"/>
                <a:gd name="T9" fmla="*/ 0 w 243"/>
                <a:gd name="T10" fmla="*/ 0 h 360"/>
                <a:gd name="T11" fmla="*/ 243 w 243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360">
                  <a:moveTo>
                    <a:pt x="0" y="0"/>
                  </a:moveTo>
                  <a:lnTo>
                    <a:pt x="0" y="360"/>
                  </a:lnTo>
                  <a:lnTo>
                    <a:pt x="243" y="3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78" name="Freeform 125"/>
            <p:cNvSpPr>
              <a:spLocks/>
            </p:cNvSpPr>
            <p:nvPr/>
          </p:nvSpPr>
          <p:spPr bwMode="auto">
            <a:xfrm>
              <a:off x="976313" y="4930775"/>
              <a:ext cx="385762" cy="571500"/>
            </a:xfrm>
            <a:custGeom>
              <a:avLst/>
              <a:gdLst>
                <a:gd name="T0" fmla="*/ 0 w 243"/>
                <a:gd name="T1" fmla="*/ 0 h 360"/>
                <a:gd name="T2" fmla="*/ 0 w 243"/>
                <a:gd name="T3" fmla="*/ 2147483647 h 360"/>
                <a:gd name="T4" fmla="*/ 2147483647 w 243"/>
                <a:gd name="T5" fmla="*/ 2147483647 h 360"/>
                <a:gd name="T6" fmla="*/ 0 60000 65536"/>
                <a:gd name="T7" fmla="*/ 0 60000 65536"/>
                <a:gd name="T8" fmla="*/ 0 60000 65536"/>
                <a:gd name="T9" fmla="*/ 0 w 243"/>
                <a:gd name="T10" fmla="*/ 0 h 360"/>
                <a:gd name="T11" fmla="*/ 243 w 243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" h="360">
                  <a:moveTo>
                    <a:pt x="0" y="0"/>
                  </a:moveTo>
                  <a:lnTo>
                    <a:pt x="0" y="360"/>
                  </a:lnTo>
                  <a:lnTo>
                    <a:pt x="243" y="3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4179" name="195 Grupo"/>
            <p:cNvGrpSpPr>
              <a:grpSpLocks/>
            </p:cNvGrpSpPr>
            <p:nvPr/>
          </p:nvGrpSpPr>
          <p:grpSpPr bwMode="auto">
            <a:xfrm>
              <a:off x="1296988" y="5229978"/>
              <a:ext cx="3140075" cy="533400"/>
              <a:chOff x="1296988" y="3557588"/>
              <a:chExt cx="3140075" cy="533400"/>
            </a:xfrm>
          </p:grpSpPr>
          <p:grpSp>
            <p:nvGrpSpPr>
              <p:cNvPr id="4180" name="Group 70"/>
              <p:cNvGrpSpPr>
                <a:grpSpLocks/>
              </p:cNvGrpSpPr>
              <p:nvPr/>
            </p:nvGrpSpPr>
            <p:grpSpPr bwMode="auto">
              <a:xfrm>
                <a:off x="1296988" y="3557588"/>
                <a:ext cx="3140075" cy="533400"/>
                <a:chOff x="1841" y="2808"/>
                <a:chExt cx="1978" cy="336"/>
              </a:xfrm>
            </p:grpSpPr>
            <p:sp>
              <p:nvSpPr>
                <p:cNvPr id="4183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2096" y="2698"/>
                  <a:ext cx="42" cy="552"/>
                </a:xfrm>
                <a:prstGeom prst="can">
                  <a:avLst>
                    <a:gd name="adj" fmla="val 4794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4184" name="Picture 72" descr="http://freewebs.com/hen85/electronica/Red.gif"/>
                <p:cNvPicPr>
                  <a:picLocks noChangeAspect="1" noChangeArrowheads="1"/>
                </p:cNvPicPr>
                <p:nvPr/>
              </p:nvPicPr>
              <p:blipFill>
                <a:blip r:embed="rId5" r:link="rId6" cstate="print"/>
                <a:srcRect t="27733" b="33879"/>
                <a:stretch>
                  <a:fillRect/>
                </a:stretch>
              </p:blipFill>
              <p:spPr bwMode="auto">
                <a:xfrm>
                  <a:off x="2712" y="2834"/>
                  <a:ext cx="84" cy="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2" name="Picture 73" descr="http://freewebs.com/hen85/electronica/resleft.gif"/>
                <p:cNvPicPr>
                  <a:picLocks noChangeAspect="1" noChangeArrowheads="1"/>
                </p:cNvPicPr>
                <p:nvPr/>
              </p:nvPicPr>
              <p:blipFill>
                <a:blip r:embed="rId7" r:link="rId8" cstate="print"/>
                <a:srcRect l="48831" t="24316" b="30464"/>
                <a:stretch>
                  <a:fillRect/>
                </a:stretch>
              </p:blipFill>
              <p:spPr bwMode="auto">
                <a:xfrm>
                  <a:off x="2379" y="2809"/>
                  <a:ext cx="261" cy="3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86" name="Picture 74" descr="http://freewebs.com/hen85/electronica/Brown.gif"/>
                <p:cNvPicPr>
                  <a:picLocks noChangeAspect="1" noChangeArrowheads="1"/>
                </p:cNvPicPr>
                <p:nvPr/>
              </p:nvPicPr>
              <p:blipFill>
                <a:blip r:embed="rId9" r:link="rId10" cstate="print"/>
                <a:srcRect t="27869" r="1190" b="33606"/>
                <a:stretch>
                  <a:fillRect/>
                </a:stretch>
              </p:blipFill>
              <p:spPr bwMode="auto">
                <a:xfrm>
                  <a:off x="2634" y="2835"/>
                  <a:ext cx="83" cy="28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87" name="Picture 75" descr="http://freewebs.com/hen85/electronica/Yellow.gif"/>
                <p:cNvPicPr>
                  <a:picLocks noChangeAspect="1" noChangeArrowheads="1"/>
                </p:cNvPicPr>
                <p:nvPr/>
              </p:nvPicPr>
              <p:blipFill>
                <a:blip r:embed="rId11" r:link="rId12" cstate="print"/>
                <a:srcRect t="27869" r="-3529" b="34154"/>
                <a:stretch>
                  <a:fillRect/>
                </a:stretch>
              </p:blipFill>
              <p:spPr bwMode="auto">
                <a:xfrm>
                  <a:off x="2790" y="2835"/>
                  <a:ext cx="8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88" name="Picture 76" descr="http://freewebs.com/hen85/electronica/spacer.gif"/>
                <p:cNvPicPr>
                  <a:picLocks noChangeAspect="1" noChangeArrowheads="1"/>
                </p:cNvPicPr>
                <p:nvPr/>
              </p:nvPicPr>
              <p:blipFill>
                <a:blip r:embed="rId13" r:link="rId14" cstate="print"/>
                <a:srcRect t="27460" r="-17647" b="33470"/>
                <a:stretch>
                  <a:fillRect/>
                </a:stretch>
              </p:blipFill>
              <p:spPr bwMode="auto">
                <a:xfrm>
                  <a:off x="2869" y="2832"/>
                  <a:ext cx="80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89" name="Picture 77" descr="http://freewebs.com/hen85/electronica/oro.gif"/>
                <p:cNvPicPr>
                  <a:picLocks noChangeAspect="1" noChangeArrowheads="1"/>
                </p:cNvPicPr>
                <p:nvPr/>
              </p:nvPicPr>
              <p:blipFill>
                <a:blip r:embed="rId15" r:link="rId16" cstate="print"/>
                <a:srcRect t="27596" b="34016"/>
                <a:stretch>
                  <a:fillRect/>
                </a:stretch>
              </p:blipFill>
              <p:spPr bwMode="auto">
                <a:xfrm>
                  <a:off x="2931" y="2833"/>
                  <a:ext cx="85" cy="281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0" name="Picture 78" descr="http://freewebs.com/hen85/electronica/resright.gif"/>
                <p:cNvPicPr>
                  <a:picLocks noChangeAspect="1" noChangeArrowheads="1"/>
                </p:cNvPicPr>
                <p:nvPr/>
              </p:nvPicPr>
              <p:blipFill>
                <a:blip r:embed="rId17" r:link="rId18" cstate="print"/>
                <a:srcRect t="24181" r="43275" b="29918"/>
                <a:stretch>
                  <a:fillRect/>
                </a:stretch>
              </p:blipFill>
              <p:spPr bwMode="auto">
                <a:xfrm>
                  <a:off x="3013" y="2808"/>
                  <a:ext cx="290" cy="336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91" name="AutoShape 79"/>
                <p:cNvSpPr>
                  <a:spLocks noChangeArrowheads="1"/>
                </p:cNvSpPr>
                <p:nvPr/>
              </p:nvSpPr>
              <p:spPr bwMode="auto">
                <a:xfrm rot="5400000">
                  <a:off x="3522" y="2698"/>
                  <a:ext cx="42" cy="552"/>
                </a:xfrm>
                <a:prstGeom prst="can">
                  <a:avLst>
                    <a:gd name="adj" fmla="val 4794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81" name="Text Box 86"/>
              <p:cNvSpPr txBox="1">
                <a:spLocks noChangeArrowheads="1"/>
              </p:cNvSpPr>
              <p:nvPr/>
            </p:nvSpPr>
            <p:spPr bwMode="auto">
              <a:xfrm>
                <a:off x="2163763" y="3621088"/>
                <a:ext cx="5810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000000"/>
                    </a:solidFill>
                  </a:rPr>
                  <a:t>50</a:t>
                </a:r>
                <a:endParaRPr lang="el-G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182" name="Text Box 87"/>
              <p:cNvSpPr txBox="1">
                <a:spLocks noChangeArrowheads="1"/>
              </p:cNvSpPr>
              <p:nvPr/>
            </p:nvSpPr>
            <p:spPr bwMode="auto">
              <a:xfrm>
                <a:off x="3194050" y="3616325"/>
                <a:ext cx="3921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b="1">
                    <a:solidFill>
                      <a:srgbClr val="000000"/>
                    </a:solidFill>
                  </a:rPr>
                  <a:t>Ω</a:t>
                </a:r>
              </a:p>
            </p:txBody>
          </p:sp>
        </p:grpSp>
      </p:grpSp>
      <p:sp>
        <p:nvSpPr>
          <p:cNvPr id="210" name="Rectangle 63"/>
          <p:cNvSpPr>
            <a:spLocks noChangeArrowheads="1"/>
          </p:cNvSpPr>
          <p:nvPr/>
        </p:nvSpPr>
        <p:spPr bwMode="auto">
          <a:xfrm>
            <a:off x="4452938" y="2349500"/>
            <a:ext cx="614362" cy="496888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11" name="Rectangle 64"/>
          <p:cNvSpPr>
            <a:spLocks noChangeArrowheads="1"/>
          </p:cNvSpPr>
          <p:nvPr/>
        </p:nvSpPr>
        <p:spPr bwMode="auto">
          <a:xfrm>
            <a:off x="4487863" y="2395538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12" name="Rectangle 65"/>
          <p:cNvSpPr>
            <a:spLocks noChangeArrowheads="1"/>
          </p:cNvSpPr>
          <p:nvPr/>
        </p:nvSpPr>
        <p:spPr bwMode="auto">
          <a:xfrm>
            <a:off x="4503738" y="2390775"/>
            <a:ext cx="500062" cy="411163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6" name="125 CuadroTexto"/>
          <p:cNvSpPr txBox="1">
            <a:spLocks noChangeArrowheads="1"/>
          </p:cNvSpPr>
          <p:nvPr/>
        </p:nvSpPr>
        <p:spPr bwMode="auto">
          <a:xfrm>
            <a:off x="1982788" y="6170613"/>
            <a:ext cx="2014537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sp>
        <p:nvSpPr>
          <p:cNvPr id="4167" name="152 Rectángulo"/>
          <p:cNvSpPr>
            <a:spLocks noChangeArrowheads="1"/>
          </p:cNvSpPr>
          <p:nvPr/>
        </p:nvSpPr>
        <p:spPr bwMode="auto">
          <a:xfrm>
            <a:off x="820738" y="2028825"/>
            <a:ext cx="31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168" name="151 Rectángulo"/>
          <p:cNvSpPr>
            <a:spLocks noChangeArrowheads="1"/>
          </p:cNvSpPr>
          <p:nvPr/>
        </p:nvSpPr>
        <p:spPr bwMode="auto">
          <a:xfrm>
            <a:off x="717550" y="2627313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9 V</a:t>
            </a:r>
          </a:p>
        </p:txBody>
      </p:sp>
      <p:cxnSp>
        <p:nvCxnSpPr>
          <p:cNvPr id="127" name="126 Conector recto"/>
          <p:cNvCxnSpPr>
            <a:cxnSpLocks noChangeShapeType="1"/>
          </p:cNvCxnSpPr>
          <p:nvPr/>
        </p:nvCxnSpPr>
        <p:spPr bwMode="auto">
          <a:xfrm flipH="1">
            <a:off x="4764088" y="2354263"/>
            <a:ext cx="0" cy="4540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170" name="130 Grupo"/>
          <p:cNvGrpSpPr>
            <a:grpSpLocks/>
          </p:cNvGrpSpPr>
          <p:nvPr/>
        </p:nvGrpSpPr>
        <p:grpSpPr bwMode="auto">
          <a:xfrm>
            <a:off x="3265488" y="1531938"/>
            <a:ext cx="1501775" cy="2282825"/>
            <a:chOff x="3265488" y="1531938"/>
            <a:chExt cx="1501775" cy="2283296"/>
          </a:xfrm>
        </p:grpSpPr>
        <p:sp>
          <p:nvSpPr>
            <p:cNvPr id="4171" name="Oval 20"/>
            <p:cNvSpPr>
              <a:spLocks noChangeArrowheads="1"/>
            </p:cNvSpPr>
            <p:nvPr/>
          </p:nvSpPr>
          <p:spPr bwMode="auto">
            <a:xfrm>
              <a:off x="3265488" y="1531938"/>
              <a:ext cx="53975" cy="4705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4172" name="59 Grupo"/>
            <p:cNvGrpSpPr>
              <a:grpSpLocks/>
            </p:cNvGrpSpPr>
            <p:nvPr/>
          </p:nvGrpSpPr>
          <p:grpSpPr bwMode="auto">
            <a:xfrm>
              <a:off x="3290143" y="1554956"/>
              <a:ext cx="1477120" cy="2260278"/>
              <a:chOff x="3290143" y="1554956"/>
              <a:chExt cx="1477120" cy="2260278"/>
            </a:xfrm>
          </p:grpSpPr>
          <p:cxnSp>
            <p:nvCxnSpPr>
              <p:cNvPr id="134" name="133 Conector recto"/>
              <p:cNvCxnSpPr/>
              <p:nvPr/>
            </p:nvCxnSpPr>
            <p:spPr>
              <a:xfrm>
                <a:off x="3290888" y="1557343"/>
                <a:ext cx="14763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/>
              <p:nvPr/>
            </p:nvCxnSpPr>
            <p:spPr>
              <a:xfrm>
                <a:off x="4760913" y="1554168"/>
                <a:ext cx="0" cy="795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135 Conector recto"/>
              <p:cNvCxnSpPr/>
              <p:nvPr/>
            </p:nvCxnSpPr>
            <p:spPr>
              <a:xfrm>
                <a:off x="4762500" y="2835544"/>
                <a:ext cx="0" cy="9796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136 Conector recto"/>
              <p:cNvCxnSpPr/>
              <p:nvPr/>
            </p:nvCxnSpPr>
            <p:spPr>
              <a:xfrm>
                <a:off x="4402138" y="3815234"/>
                <a:ext cx="3603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102436" grpId="0"/>
      <p:bldP spid="102526" grpId="0" animBg="1"/>
      <p:bldP spid="102527" grpId="0" animBg="1"/>
      <p:bldP spid="102528" grpId="0" animBg="1"/>
      <p:bldP spid="143" grpId="0"/>
      <p:bldP spid="157" grpId="0"/>
      <p:bldP spid="150" grpId="0" animBg="1"/>
      <p:bldP spid="150" grpId="1" animBg="1"/>
      <p:bldP spid="150" grpId="2" animBg="1"/>
      <p:bldP spid="211" grpId="0" animBg="1"/>
      <p:bldP spid="212" grpId="0" animBg="1"/>
      <p:bldP spid="126" grpId="0" animBg="1"/>
      <p:bldP spid="126" grpId="1" animBg="1"/>
      <p:bldP spid="126" grpId="2" animBg="1"/>
      <p:bldP spid="126" grpId="3" animBg="1"/>
      <p:bldP spid="126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4 CuadroTexto"/>
          <p:cNvSpPr txBox="1">
            <a:spLocks noChangeArrowheads="1"/>
          </p:cNvSpPr>
          <p:nvPr/>
        </p:nvSpPr>
        <p:spPr bwMode="auto">
          <a:xfrm>
            <a:off x="0" y="1474788"/>
            <a:ext cx="9144000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>
                <a:solidFill>
                  <a:srgbClr val="000000"/>
                </a:solidFill>
                <a:latin typeface="Calibri" pitchFamily="34" charset="0"/>
              </a:rPr>
              <a:t>BOLETÍN OFICIAL DEL ESTADO</a:t>
            </a:r>
          </a:p>
          <a:p>
            <a:pPr algn="ctr">
              <a:lnSpc>
                <a:spcPct val="150000"/>
              </a:lnSpc>
            </a:pPr>
            <a:r>
              <a:rPr lang="es-ES_tradnl" b="1">
                <a:solidFill>
                  <a:srgbClr val="000000"/>
                </a:solidFill>
                <a:latin typeface="Calibri" pitchFamily="34" charset="0"/>
              </a:rPr>
              <a:t>Sábado 3 de enero de 2015</a:t>
            </a:r>
          </a:p>
          <a:p>
            <a:pPr algn="ctr"/>
            <a:r>
              <a:rPr lang="es-ES_tradnl" b="1">
                <a:solidFill>
                  <a:srgbClr val="000000"/>
                </a:solidFill>
                <a:latin typeface="Calibri" pitchFamily="34" charset="0"/>
              </a:rPr>
              <a:t>Real Decreto 1105/2014, de 26 de diciembre, por el que se establece  el currículo básico de</a:t>
            </a:r>
          </a:p>
          <a:p>
            <a:pPr algn="ctr"/>
            <a:r>
              <a:rPr lang="es-ES_tradnl" b="1">
                <a:solidFill>
                  <a:srgbClr val="000000"/>
                </a:solidFill>
                <a:latin typeface="Calibri" pitchFamily="34" charset="0"/>
              </a:rPr>
              <a:t>La Educación Secundaria Obligatoria y del Bachillerato.</a:t>
            </a:r>
          </a:p>
          <a:p>
            <a:pPr algn="ctr"/>
            <a:endParaRPr lang="es-ES_tradnl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38175" y="1257300"/>
            <a:ext cx="5778500" cy="521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8547" name="Freeform 3"/>
          <p:cNvSpPr>
            <a:spLocks/>
          </p:cNvSpPr>
          <p:nvPr/>
        </p:nvSpPr>
        <p:spPr bwMode="auto">
          <a:xfrm>
            <a:off x="1803400" y="1247775"/>
            <a:ext cx="4603750" cy="4157663"/>
          </a:xfrm>
          <a:custGeom>
            <a:avLst/>
            <a:gdLst>
              <a:gd name="T0" fmla="*/ 0 w 3620"/>
              <a:gd name="T1" fmla="*/ 0 h 3269"/>
              <a:gd name="T2" fmla="*/ 2147483647 w 3620"/>
              <a:gd name="T3" fmla="*/ 2147483647 h 3269"/>
              <a:gd name="T4" fmla="*/ 2147483647 w 3620"/>
              <a:gd name="T5" fmla="*/ 2147483647 h 3269"/>
              <a:gd name="T6" fmla="*/ 2147483647 w 3620"/>
              <a:gd name="T7" fmla="*/ 2147483647 h 3269"/>
              <a:gd name="T8" fmla="*/ 2147483647 w 3620"/>
              <a:gd name="T9" fmla="*/ 2147483647 h 3269"/>
              <a:gd name="T10" fmla="*/ 2147483647 w 3620"/>
              <a:gd name="T11" fmla="*/ 2147483647 h 3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20"/>
              <a:gd name="T19" fmla="*/ 0 h 3269"/>
              <a:gd name="T20" fmla="*/ 3620 w 3620"/>
              <a:gd name="T21" fmla="*/ 3269 h 32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20" h="3269">
                <a:moveTo>
                  <a:pt x="0" y="0"/>
                </a:moveTo>
                <a:cubicBezTo>
                  <a:pt x="61" y="280"/>
                  <a:pt x="122" y="561"/>
                  <a:pt x="224" y="838"/>
                </a:cubicBezTo>
                <a:cubicBezTo>
                  <a:pt x="326" y="1115"/>
                  <a:pt x="425" y="1392"/>
                  <a:pt x="613" y="1661"/>
                </a:cubicBezTo>
                <a:cubicBezTo>
                  <a:pt x="801" y="1930"/>
                  <a:pt x="1078" y="2230"/>
                  <a:pt x="1354" y="2454"/>
                </a:cubicBezTo>
                <a:cubicBezTo>
                  <a:pt x="1630" y="2678"/>
                  <a:pt x="1888" y="2871"/>
                  <a:pt x="2266" y="3007"/>
                </a:cubicBezTo>
                <a:cubicBezTo>
                  <a:pt x="2644" y="3143"/>
                  <a:pt x="3132" y="3206"/>
                  <a:pt x="3620" y="3269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>
            <a:off x="649288" y="2295525"/>
            <a:ext cx="1443037" cy="4151313"/>
          </a:xfrm>
          <a:custGeom>
            <a:avLst/>
            <a:gdLst>
              <a:gd name="T0" fmla="*/ 0 w 1134"/>
              <a:gd name="T1" fmla="*/ 0 h 3312"/>
              <a:gd name="T2" fmla="*/ 2147483647 w 1134"/>
              <a:gd name="T3" fmla="*/ 0 h 3312"/>
              <a:gd name="T4" fmla="*/ 2147483647 w 1134"/>
              <a:gd name="T5" fmla="*/ 2147483647 h 3312"/>
              <a:gd name="T6" fmla="*/ 0 60000 65536"/>
              <a:gd name="T7" fmla="*/ 0 60000 65536"/>
              <a:gd name="T8" fmla="*/ 0 60000 65536"/>
              <a:gd name="T9" fmla="*/ 0 w 1134"/>
              <a:gd name="T10" fmla="*/ 0 h 3312"/>
              <a:gd name="T11" fmla="*/ 1134 w 1134"/>
              <a:gd name="T12" fmla="*/ 3312 h 3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3312">
                <a:moveTo>
                  <a:pt x="0" y="0"/>
                </a:moveTo>
                <a:lnTo>
                  <a:pt x="1134" y="0"/>
                </a:lnTo>
                <a:lnTo>
                  <a:pt x="1134" y="33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50" name="Freeform 6"/>
          <p:cNvSpPr>
            <a:spLocks/>
          </p:cNvSpPr>
          <p:nvPr/>
        </p:nvSpPr>
        <p:spPr bwMode="auto">
          <a:xfrm>
            <a:off x="649288" y="3333750"/>
            <a:ext cx="1960562" cy="3114675"/>
          </a:xfrm>
          <a:custGeom>
            <a:avLst/>
            <a:gdLst>
              <a:gd name="T0" fmla="*/ 0 w 1542"/>
              <a:gd name="T1" fmla="*/ 0 h 2449"/>
              <a:gd name="T2" fmla="*/ 2147483647 w 1542"/>
              <a:gd name="T3" fmla="*/ 0 h 2449"/>
              <a:gd name="T4" fmla="*/ 2147483647 w 1542"/>
              <a:gd name="T5" fmla="*/ 2147483647 h 2449"/>
              <a:gd name="T6" fmla="*/ 0 60000 65536"/>
              <a:gd name="T7" fmla="*/ 0 60000 65536"/>
              <a:gd name="T8" fmla="*/ 0 60000 65536"/>
              <a:gd name="T9" fmla="*/ 0 w 1542"/>
              <a:gd name="T10" fmla="*/ 0 h 2449"/>
              <a:gd name="T11" fmla="*/ 1542 w 1542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2449">
                <a:moveTo>
                  <a:pt x="0" y="0"/>
                </a:moveTo>
                <a:lnTo>
                  <a:pt x="1542" y="0"/>
                </a:lnTo>
                <a:lnTo>
                  <a:pt x="1542" y="244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51" name="Freeform 7"/>
          <p:cNvSpPr>
            <a:spLocks/>
          </p:cNvSpPr>
          <p:nvPr/>
        </p:nvSpPr>
        <p:spPr bwMode="auto">
          <a:xfrm>
            <a:off x="649288" y="4371975"/>
            <a:ext cx="2884487" cy="2076450"/>
          </a:xfrm>
          <a:custGeom>
            <a:avLst/>
            <a:gdLst>
              <a:gd name="T0" fmla="*/ 0 w 2268"/>
              <a:gd name="T1" fmla="*/ 0 h 1633"/>
              <a:gd name="T2" fmla="*/ 2147483647 w 2268"/>
              <a:gd name="T3" fmla="*/ 0 h 1633"/>
              <a:gd name="T4" fmla="*/ 2147483647 w 2268"/>
              <a:gd name="T5" fmla="*/ 2147483647 h 1633"/>
              <a:gd name="T6" fmla="*/ 0 60000 65536"/>
              <a:gd name="T7" fmla="*/ 0 60000 65536"/>
              <a:gd name="T8" fmla="*/ 0 60000 65536"/>
              <a:gd name="T9" fmla="*/ 0 w 2268"/>
              <a:gd name="T10" fmla="*/ 0 h 1633"/>
              <a:gd name="T11" fmla="*/ 2268 w 2268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1633">
                <a:moveTo>
                  <a:pt x="0" y="0"/>
                </a:moveTo>
                <a:lnTo>
                  <a:pt x="2268" y="0"/>
                </a:lnTo>
                <a:lnTo>
                  <a:pt x="2268" y="163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8552" name="Freeform 8"/>
          <p:cNvSpPr>
            <a:spLocks/>
          </p:cNvSpPr>
          <p:nvPr/>
        </p:nvSpPr>
        <p:spPr bwMode="auto">
          <a:xfrm>
            <a:off x="649288" y="5410200"/>
            <a:ext cx="5768975" cy="1038225"/>
          </a:xfrm>
          <a:custGeom>
            <a:avLst/>
            <a:gdLst>
              <a:gd name="T0" fmla="*/ 0 w 4536"/>
              <a:gd name="T1" fmla="*/ 0 h 816"/>
              <a:gd name="T2" fmla="*/ 2147483647 w 4536"/>
              <a:gd name="T3" fmla="*/ 0 h 816"/>
              <a:gd name="T4" fmla="*/ 2147483647 w 4536"/>
              <a:gd name="T5" fmla="*/ 2147483647 h 816"/>
              <a:gd name="T6" fmla="*/ 0 60000 65536"/>
              <a:gd name="T7" fmla="*/ 0 60000 65536"/>
              <a:gd name="T8" fmla="*/ 0 60000 65536"/>
              <a:gd name="T9" fmla="*/ 0 w 4536"/>
              <a:gd name="T10" fmla="*/ 0 h 816"/>
              <a:gd name="T11" fmla="*/ 4536 w 4536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816">
                <a:moveTo>
                  <a:pt x="0" y="0"/>
                </a:moveTo>
                <a:lnTo>
                  <a:pt x="4536" y="0"/>
                </a:lnTo>
                <a:lnTo>
                  <a:pt x="4536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4760" name="Freeform 9"/>
          <p:cNvSpPr>
            <a:spLocks/>
          </p:cNvSpPr>
          <p:nvPr/>
        </p:nvSpPr>
        <p:spPr bwMode="auto">
          <a:xfrm>
            <a:off x="649288" y="544513"/>
            <a:ext cx="6115050" cy="5916612"/>
          </a:xfrm>
          <a:custGeom>
            <a:avLst/>
            <a:gdLst>
              <a:gd name="T0" fmla="*/ 0 w 4536"/>
              <a:gd name="T1" fmla="*/ 0 h 3175"/>
              <a:gd name="T2" fmla="*/ 0 w 4536"/>
              <a:gd name="T3" fmla="*/ 2147483647 h 3175"/>
              <a:gd name="T4" fmla="*/ 2147483647 w 4536"/>
              <a:gd name="T5" fmla="*/ 2147483647 h 3175"/>
              <a:gd name="T6" fmla="*/ 0 60000 65536"/>
              <a:gd name="T7" fmla="*/ 0 60000 65536"/>
              <a:gd name="T8" fmla="*/ 0 60000 65536"/>
              <a:gd name="T9" fmla="*/ 0 w 4536"/>
              <a:gd name="T10" fmla="*/ 0 h 3175"/>
              <a:gd name="T11" fmla="*/ 4536 w 4536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3175">
                <a:moveTo>
                  <a:pt x="0" y="0"/>
                </a:moveTo>
                <a:lnTo>
                  <a:pt x="0" y="3175"/>
                </a:lnTo>
                <a:lnTo>
                  <a:pt x="4536" y="317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s-ES_tradnl"/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2044700" y="2257425"/>
            <a:ext cx="95250" cy="952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2540000" y="3305175"/>
            <a:ext cx="95250" cy="952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3481388" y="4322763"/>
            <a:ext cx="95250" cy="952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22225" y="51212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0,2</a:t>
            </a:r>
          </a:p>
        </p:txBody>
      </p:sp>
      <p:grpSp>
        <p:nvGrpSpPr>
          <p:cNvPr id="74765" name="Group 15"/>
          <p:cNvGrpSpPr>
            <a:grpSpLocks/>
          </p:cNvGrpSpPr>
          <p:nvPr/>
        </p:nvGrpSpPr>
        <p:grpSpPr bwMode="auto">
          <a:xfrm>
            <a:off x="1793875" y="6342063"/>
            <a:ext cx="4632325" cy="107950"/>
            <a:chOff x="1773" y="3917"/>
            <a:chExt cx="2918" cy="98"/>
          </a:xfrm>
        </p:grpSpPr>
        <p:sp>
          <p:nvSpPr>
            <p:cNvPr id="74824" name="Line 16"/>
            <p:cNvSpPr>
              <a:spLocks noChangeShapeType="1"/>
            </p:cNvSpPr>
            <p:nvPr/>
          </p:nvSpPr>
          <p:spPr bwMode="auto">
            <a:xfrm>
              <a:off x="2513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5" name="Line 17"/>
            <p:cNvSpPr>
              <a:spLocks noChangeShapeType="1"/>
            </p:cNvSpPr>
            <p:nvPr/>
          </p:nvSpPr>
          <p:spPr bwMode="auto">
            <a:xfrm>
              <a:off x="1773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6" name="Line 18"/>
            <p:cNvSpPr>
              <a:spLocks noChangeShapeType="1"/>
            </p:cNvSpPr>
            <p:nvPr/>
          </p:nvSpPr>
          <p:spPr bwMode="auto">
            <a:xfrm>
              <a:off x="3217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7" name="Line 19"/>
            <p:cNvSpPr>
              <a:spLocks noChangeShapeType="1"/>
            </p:cNvSpPr>
            <p:nvPr/>
          </p:nvSpPr>
          <p:spPr bwMode="auto">
            <a:xfrm>
              <a:off x="3943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8" name="Line 20"/>
            <p:cNvSpPr>
              <a:spLocks noChangeShapeType="1"/>
            </p:cNvSpPr>
            <p:nvPr/>
          </p:nvSpPr>
          <p:spPr bwMode="auto">
            <a:xfrm>
              <a:off x="4691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74766" name="Text Box 21"/>
          <p:cNvSpPr txBox="1">
            <a:spLocks noChangeArrowheads="1"/>
          </p:cNvSpPr>
          <p:nvPr/>
        </p:nvSpPr>
        <p:spPr bwMode="auto">
          <a:xfrm>
            <a:off x="22225" y="3981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0,4</a:t>
            </a:r>
          </a:p>
        </p:txBody>
      </p:sp>
      <p:sp>
        <p:nvSpPr>
          <p:cNvPr id="74767" name="Text Box 22"/>
          <p:cNvSpPr txBox="1">
            <a:spLocks noChangeArrowheads="1"/>
          </p:cNvSpPr>
          <p:nvPr/>
        </p:nvSpPr>
        <p:spPr bwMode="auto">
          <a:xfrm>
            <a:off x="22225" y="2817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0,6</a:t>
            </a:r>
          </a:p>
        </p:txBody>
      </p:sp>
      <p:sp>
        <p:nvSpPr>
          <p:cNvPr id="74768" name="Text Box 23"/>
          <p:cNvSpPr txBox="1">
            <a:spLocks noChangeArrowheads="1"/>
          </p:cNvSpPr>
          <p:nvPr/>
        </p:nvSpPr>
        <p:spPr bwMode="auto">
          <a:xfrm>
            <a:off x="22225" y="16779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0,8</a:t>
            </a: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0" y="512763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1,0</a:t>
            </a:r>
          </a:p>
        </p:txBody>
      </p:sp>
      <p:grpSp>
        <p:nvGrpSpPr>
          <p:cNvPr id="74770" name="Group 25"/>
          <p:cNvGrpSpPr>
            <a:grpSpLocks/>
          </p:cNvGrpSpPr>
          <p:nvPr/>
        </p:nvGrpSpPr>
        <p:grpSpPr bwMode="auto">
          <a:xfrm>
            <a:off x="500063" y="701675"/>
            <a:ext cx="133350" cy="4611688"/>
            <a:chOff x="906" y="394"/>
            <a:chExt cx="136" cy="2905"/>
          </a:xfrm>
        </p:grpSpPr>
        <p:sp>
          <p:nvSpPr>
            <p:cNvPr id="74819" name="Line 26"/>
            <p:cNvSpPr>
              <a:spLocks noChangeShapeType="1"/>
            </p:cNvSpPr>
            <p:nvPr/>
          </p:nvSpPr>
          <p:spPr bwMode="auto">
            <a:xfrm>
              <a:off x="906" y="329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0" name="Line 27"/>
            <p:cNvSpPr>
              <a:spLocks noChangeShapeType="1"/>
            </p:cNvSpPr>
            <p:nvPr/>
          </p:nvSpPr>
          <p:spPr bwMode="auto">
            <a:xfrm>
              <a:off x="906" y="257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1" name="Line 28"/>
            <p:cNvSpPr>
              <a:spLocks noChangeShapeType="1"/>
            </p:cNvSpPr>
            <p:nvPr/>
          </p:nvSpPr>
          <p:spPr bwMode="auto">
            <a:xfrm>
              <a:off x="906" y="184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2" name="Line 29"/>
            <p:cNvSpPr>
              <a:spLocks noChangeShapeType="1"/>
            </p:cNvSpPr>
            <p:nvPr/>
          </p:nvSpPr>
          <p:spPr bwMode="auto">
            <a:xfrm>
              <a:off x="906" y="111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823" name="Line 30"/>
            <p:cNvSpPr>
              <a:spLocks noChangeShapeType="1"/>
            </p:cNvSpPr>
            <p:nvPr/>
          </p:nvSpPr>
          <p:spPr bwMode="auto">
            <a:xfrm>
              <a:off x="906" y="394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74771" name="Text Box 31"/>
          <p:cNvSpPr txBox="1">
            <a:spLocks noChangeArrowheads="1"/>
          </p:cNvSpPr>
          <p:nvPr/>
        </p:nvSpPr>
        <p:spPr bwMode="auto">
          <a:xfrm>
            <a:off x="217488" y="63007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772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FF"/>
                </a:solidFill>
              </a:rPr>
              <a:t>Variación de la intensidad en función de la resistencia: </a:t>
            </a:r>
            <a:r>
              <a:rPr lang="es-ES" sz="2400" b="1">
                <a:solidFill>
                  <a:srgbClr val="FFFFFF"/>
                </a:solidFill>
                <a:latin typeface="Times New Roman" pitchFamily="18" charset="0"/>
              </a:rPr>
              <a:t>I = f (R)</a:t>
            </a:r>
          </a:p>
        </p:txBody>
      </p:sp>
      <p:sp>
        <p:nvSpPr>
          <p:cNvPr id="74773" name="Text Box 33"/>
          <p:cNvSpPr txBox="1">
            <a:spLocks noChangeArrowheads="1"/>
          </p:cNvSpPr>
          <p:nvPr/>
        </p:nvSpPr>
        <p:spPr bwMode="auto">
          <a:xfrm>
            <a:off x="2760663" y="6491288"/>
            <a:ext cx="49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4774" name="Text Box 34"/>
          <p:cNvSpPr txBox="1">
            <a:spLocks noChangeArrowheads="1"/>
          </p:cNvSpPr>
          <p:nvPr/>
        </p:nvSpPr>
        <p:spPr bwMode="auto">
          <a:xfrm>
            <a:off x="3875088" y="64912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74775" name="Text Box 35"/>
          <p:cNvSpPr txBox="1">
            <a:spLocks noChangeArrowheads="1"/>
          </p:cNvSpPr>
          <p:nvPr/>
        </p:nvSpPr>
        <p:spPr bwMode="auto">
          <a:xfrm>
            <a:off x="5011738" y="6491288"/>
            <a:ext cx="48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74776" name="Text Box 36"/>
          <p:cNvSpPr txBox="1">
            <a:spLocks noChangeArrowheads="1"/>
          </p:cNvSpPr>
          <p:nvPr/>
        </p:nvSpPr>
        <p:spPr bwMode="auto">
          <a:xfrm>
            <a:off x="6221413" y="64912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74777" name="Text Box 37"/>
          <p:cNvSpPr txBox="1">
            <a:spLocks noChangeArrowheads="1"/>
          </p:cNvSpPr>
          <p:nvPr/>
        </p:nvSpPr>
        <p:spPr bwMode="auto">
          <a:xfrm>
            <a:off x="1563688" y="64912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4778" name="Text Box 38"/>
          <p:cNvSpPr txBox="1">
            <a:spLocks noChangeArrowheads="1"/>
          </p:cNvSpPr>
          <p:nvPr/>
        </p:nvSpPr>
        <p:spPr bwMode="auto">
          <a:xfrm>
            <a:off x="790575" y="474663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I (</a:t>
            </a:r>
            <a:r>
              <a:rPr lang="es-ES" sz="240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4779" name="Text Box 39"/>
          <p:cNvSpPr txBox="1">
            <a:spLocks noChangeArrowheads="1"/>
          </p:cNvSpPr>
          <p:nvPr/>
        </p:nvSpPr>
        <p:spPr bwMode="auto">
          <a:xfrm>
            <a:off x="6807200" y="6215063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R (</a:t>
            </a:r>
            <a:r>
              <a:rPr lang="el-GR" sz="2400">
                <a:solidFill>
                  <a:srgbClr val="FF3300"/>
                </a:solidFill>
                <a:latin typeface="Times New Roman" pitchFamily="18" charset="0"/>
              </a:rPr>
              <a:t>Ω</a:t>
            </a: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6594475" y="1755775"/>
          <a:ext cx="2349500" cy="2473767"/>
        </p:xfrm>
        <a:graphic>
          <a:graphicData uri="http://schemas.openxmlformats.org/drawingml/2006/table">
            <a:tbl>
              <a:tblPr/>
              <a:tblGrid>
                <a:gridCol w="866775"/>
                <a:gridCol w="641350"/>
                <a:gridCol w="841375"/>
              </a:tblGrid>
              <a:tr h="739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31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401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50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</a:tbl>
          </a:graphicData>
        </a:graphic>
      </p:graphicFrame>
      <p:sp>
        <p:nvSpPr>
          <p:cNvPr id="108614" name="Oval 70"/>
          <p:cNvSpPr>
            <a:spLocks noChangeArrowheads="1"/>
          </p:cNvSpPr>
          <p:nvPr/>
        </p:nvSpPr>
        <p:spPr bwMode="auto">
          <a:xfrm>
            <a:off x="6357938" y="5343525"/>
            <a:ext cx="95250" cy="952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697663" y="2697163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532688" y="2697163"/>
            <a:ext cx="503237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8194675" y="2697163"/>
            <a:ext cx="685800" cy="285750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697663" y="3108325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7532688" y="3108325"/>
            <a:ext cx="536575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8194675" y="3108325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6686550" y="3460750"/>
            <a:ext cx="685800" cy="319088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7532688" y="3465513"/>
            <a:ext cx="536575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8183563" y="3465513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6697663" y="3856038"/>
            <a:ext cx="685800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532688" y="3856038"/>
            <a:ext cx="536575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8194675" y="3856038"/>
            <a:ext cx="685800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108547" grpId="0" animBg="1"/>
      <p:bldP spid="108549" grpId="0" animBg="1"/>
      <p:bldP spid="108550" grpId="0" animBg="1"/>
      <p:bldP spid="108551" grpId="0" animBg="1"/>
      <p:bldP spid="108552" grpId="0" animBg="1"/>
      <p:bldP spid="108555" grpId="0" animBg="1"/>
      <p:bldP spid="108556" grpId="0" animBg="1"/>
      <p:bldP spid="108557" grpId="0" animBg="1"/>
      <p:bldP spid="10861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779520" y="512064"/>
            <a:ext cx="5218176" cy="5949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24" name="2 CuadroTexto"/>
          <p:cNvSpPr txBox="1">
            <a:spLocks noChangeArrowheads="1"/>
          </p:cNvSpPr>
          <p:nvPr/>
        </p:nvSpPr>
        <p:spPr bwMode="auto">
          <a:xfrm>
            <a:off x="3800475" y="598488"/>
            <a:ext cx="5102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¿A qué tipo de función responden los valores obtenidos al representar </a:t>
            </a:r>
            <a:r>
              <a:rPr lang="es-ES_tradnl" sz="2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 en función de </a:t>
            </a:r>
            <a:r>
              <a:rPr lang="es-ES_tradnl" sz="2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R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? ¿A una parábola? ¿A una hipérbola? </a:t>
            </a:r>
          </a:p>
        </p:txBody>
      </p:sp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3835400" y="1533525"/>
            <a:ext cx="50371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Si fuera una hipérbola, la ecuación tendría la forma de la </a:t>
            </a:r>
            <a:r>
              <a:rPr lang="es-ES_tradnl" i="1">
                <a:solidFill>
                  <a:srgbClr val="000000"/>
                </a:solidFill>
                <a:latin typeface="Calibri" pitchFamily="34" charset="0"/>
              </a:rPr>
              <a:t>función inversa:</a:t>
            </a:r>
          </a:p>
          <a:p>
            <a:pPr algn="ctr"/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   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   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y.x = k</a:t>
            </a:r>
          </a:p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Y en este caso sería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s-ES_tradnl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I.R = k</a:t>
            </a:r>
          </a:p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comprobarlo calculamos los productos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I.R</a:t>
            </a:r>
            <a:r>
              <a:rPr lang="es-ES_tradnl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ES_tradnl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5127" name="10 Grupo"/>
          <p:cNvGrpSpPr>
            <a:grpSpLocks/>
          </p:cNvGrpSpPr>
          <p:nvPr/>
        </p:nvGrpSpPr>
        <p:grpSpPr bwMode="auto">
          <a:xfrm>
            <a:off x="420497" y="531114"/>
            <a:ext cx="3113088" cy="2482850"/>
            <a:chOff x="593766" y="795338"/>
            <a:chExt cx="2844276" cy="2268496"/>
          </a:xfrm>
        </p:grpSpPr>
        <p:sp>
          <p:nvSpPr>
            <p:cNvPr id="9" name="8 Rectángulo"/>
            <p:cNvSpPr/>
            <p:nvPr/>
          </p:nvSpPr>
          <p:spPr>
            <a:xfrm>
              <a:off x="593766" y="795338"/>
              <a:ext cx="2835574" cy="22684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pic>
          <p:nvPicPr>
            <p:cNvPr id="51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2433" t="7532" r="21608"/>
            <a:stretch>
              <a:fillRect/>
            </a:stretch>
          </p:blipFill>
          <p:spPr bwMode="auto">
            <a:xfrm>
              <a:off x="597127" y="807522"/>
              <a:ext cx="2840915" cy="22503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2914440" y="1166652"/>
              <a:ext cx="523602" cy="122852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2" name="Group 40"/>
          <p:cNvGraphicFramePr>
            <a:graphicFrameLocks noGrp="1"/>
          </p:cNvGraphicFramePr>
          <p:nvPr/>
        </p:nvGraphicFramePr>
        <p:xfrm>
          <a:off x="403479" y="3953129"/>
          <a:ext cx="3060164" cy="2473767"/>
        </p:xfrm>
        <a:graphic>
          <a:graphicData uri="http://schemas.openxmlformats.org/drawingml/2006/table">
            <a:tbl>
              <a:tblPr/>
              <a:tblGrid>
                <a:gridCol w="866775"/>
                <a:gridCol w="1005856"/>
                <a:gridCol w="1187533"/>
              </a:tblGrid>
              <a:tr h="739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I.R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(A.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31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401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50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67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506667" y="4894517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433767" y="4894517"/>
            <a:ext cx="685800" cy="285750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6667" y="5305679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97254" y="5305679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95554" y="5658104"/>
            <a:ext cx="685800" cy="319088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446467" y="5662867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06667" y="6053392"/>
            <a:ext cx="685800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444879" y="6053392"/>
            <a:ext cx="685800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60892" y="4894517"/>
            <a:ext cx="685800" cy="285750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478342" y="5305679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479929" y="5662867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584704" y="6064504"/>
            <a:ext cx="685800" cy="319088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3" name="2 CuadroTexto"/>
          <p:cNvSpPr txBox="1">
            <a:spLocks noChangeArrowheads="1"/>
          </p:cNvSpPr>
          <p:nvPr/>
        </p:nvSpPr>
        <p:spPr bwMode="auto">
          <a:xfrm>
            <a:off x="3800475" y="3352800"/>
            <a:ext cx="51022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Y como el producto </a:t>
            </a:r>
            <a:r>
              <a:rPr lang="es-ES_tradnl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I.R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 es constante:</a:t>
            </a:r>
          </a:p>
          <a:p>
            <a:pPr algn="ctr"/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I.R = 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s-ES_tradnl" b="1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se deduce que </a:t>
            </a:r>
            <a:r>
              <a:rPr lang="es-ES_tradnl" b="1">
                <a:solidFill>
                  <a:srgbClr val="FF0000"/>
                </a:solidFill>
                <a:latin typeface="Calibri" pitchFamily="34" charset="0"/>
              </a:rPr>
              <a:t>la gráfica de la función responde a una hipérbola.</a:t>
            </a:r>
          </a:p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Como, además, en toda la experiencia ha sido:</a:t>
            </a:r>
          </a:p>
          <a:p>
            <a:pPr algn="ctr"/>
            <a:r>
              <a:rPr lang="es-ES_tradnl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s-ES_tradnl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s-ES_tradnl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s-ES_tradnl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es-ES_tradnl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 concluye que: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5529263" y="5203825"/>
          <a:ext cx="2247900" cy="660400"/>
        </p:xfrm>
        <a:graphic>
          <a:graphicData uri="http://schemas.openxmlformats.org/presentationml/2006/ole">
            <p:oleObj spid="_x0000_s5122" name="Ecuación" r:id="rId4" imgW="1257120" imgH="368280" progId="Equation.3">
              <p:embed/>
            </p:oleObj>
          </a:graphicData>
        </a:graphic>
      </p:graphicFrame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5937250" y="5913438"/>
            <a:ext cx="1663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000000"/>
                </a:solidFill>
                <a:latin typeface="Calibri" pitchFamily="34" charset="0"/>
              </a:rPr>
              <a:t>Ley de Ohm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3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 l="12433" r="12437"/>
          <a:stretch>
            <a:fillRect/>
          </a:stretch>
        </p:blipFill>
        <p:spPr bwMode="auto">
          <a:xfrm>
            <a:off x="2817813" y="339725"/>
            <a:ext cx="3251200" cy="2433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2 CuadroTexto"/>
          <p:cNvSpPr txBox="1">
            <a:spLocks noChangeArrowheads="1"/>
          </p:cNvSpPr>
          <p:nvPr/>
        </p:nvSpPr>
        <p:spPr bwMode="auto">
          <a:xfrm>
            <a:off x="571500" y="2925763"/>
            <a:ext cx="7875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>
                <a:solidFill>
                  <a:srgbClr val="000000"/>
                </a:solidFill>
              </a:rPr>
              <a:t>¿A qué tipo de función responden los valores obtenidos al representar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_tradnl">
                <a:solidFill>
                  <a:srgbClr val="000000"/>
                </a:solidFill>
              </a:rPr>
              <a:t> en función de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_tradnl">
                <a:solidFill>
                  <a:srgbClr val="000000"/>
                </a:solidFill>
              </a:rPr>
              <a:t>? ¿A una parábola? ¿A una hipérbola? </a:t>
            </a:r>
          </a:p>
        </p:txBody>
      </p:sp>
      <p:sp>
        <p:nvSpPr>
          <p:cNvPr id="6150" name="4 CuadroTexto"/>
          <p:cNvSpPr txBox="1">
            <a:spLocks noChangeArrowheads="1"/>
          </p:cNvSpPr>
          <p:nvPr/>
        </p:nvSpPr>
        <p:spPr bwMode="auto">
          <a:xfrm>
            <a:off x="571500" y="3611563"/>
            <a:ext cx="78755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>
                <a:solidFill>
                  <a:srgbClr val="000000"/>
                </a:solidFill>
              </a:rPr>
              <a:t>Si fuera una hipérbola, la ecuación tendría la forma de la </a:t>
            </a:r>
            <a:r>
              <a:rPr lang="es-ES_tradnl" i="1">
                <a:solidFill>
                  <a:srgbClr val="000000"/>
                </a:solidFill>
              </a:rPr>
              <a:t>función inversa:</a:t>
            </a:r>
          </a:p>
          <a:p>
            <a:pPr algn="ctr"/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just"/>
            <a:r>
              <a:rPr lang="es-ES_tradnl">
                <a:solidFill>
                  <a:srgbClr val="000000"/>
                </a:solidFill>
              </a:rPr>
              <a:t>y al hacer el cambio de variable </a:t>
            </a:r>
            <a:r>
              <a:rPr lang="es-ES_tradnl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/x = z</a:t>
            </a:r>
            <a:r>
              <a:rPr lang="es-ES_tradnl" b="1">
                <a:solidFill>
                  <a:srgbClr val="000000"/>
                </a:solidFill>
              </a:rPr>
              <a:t> </a:t>
            </a:r>
            <a:r>
              <a:rPr lang="es-ES_tradnl">
                <a:solidFill>
                  <a:srgbClr val="000000"/>
                </a:solidFill>
              </a:rPr>
              <a:t>quedaría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_tradnl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k.z</a:t>
            </a:r>
            <a:r>
              <a:rPr lang="es-ES_tradnl" b="1">
                <a:solidFill>
                  <a:srgbClr val="000000"/>
                </a:solidFill>
              </a:rPr>
              <a:t> </a:t>
            </a:r>
            <a:r>
              <a:rPr lang="es-ES_tradnl">
                <a:solidFill>
                  <a:srgbClr val="000000"/>
                </a:solidFill>
              </a:rPr>
              <a:t>por lo que la representación gráfica de la función </a:t>
            </a:r>
            <a:r>
              <a:rPr lang="es-ES_tradnl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= f(z) </a:t>
            </a:r>
            <a:r>
              <a:rPr lang="es-ES_tradnl">
                <a:solidFill>
                  <a:srgbClr val="000000"/>
                </a:solidFill>
              </a:rPr>
              <a:t>debería ser una recta. Aplicando esta idea calculamos los valores de </a:t>
            </a:r>
            <a:r>
              <a:rPr lang="es-ES_tradnl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/R</a:t>
            </a:r>
            <a:r>
              <a:rPr lang="es-ES_tradnl">
                <a:solidFill>
                  <a:srgbClr val="000000"/>
                </a:solidFill>
              </a:rPr>
              <a:t> y representamos la intensidad en función de esos valores:</a:t>
            </a:r>
          </a:p>
          <a:p>
            <a:pPr algn="just"/>
            <a:r>
              <a:rPr lang="es-ES_tradnl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43325" y="5534025"/>
          <a:ext cx="1443038" cy="866775"/>
        </p:xfrm>
        <a:graphic>
          <a:graphicData uri="http://schemas.openxmlformats.org/presentationml/2006/ole">
            <p:oleObj spid="_x0000_s6146" name="Ecuación" r:id="rId4" imgW="698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50875" y="1622425"/>
            <a:ext cx="5284788" cy="475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 flipV="1">
            <a:off x="665163" y="1781175"/>
            <a:ext cx="5060950" cy="4572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>
            <a:off x="660400" y="958850"/>
            <a:ext cx="5592763" cy="5410200"/>
          </a:xfrm>
          <a:custGeom>
            <a:avLst/>
            <a:gdLst>
              <a:gd name="T0" fmla="*/ 0 w 4536"/>
              <a:gd name="T1" fmla="*/ 0 h 3175"/>
              <a:gd name="T2" fmla="*/ 0 w 4536"/>
              <a:gd name="T3" fmla="*/ 2147483647 h 3175"/>
              <a:gd name="T4" fmla="*/ 2147483647 w 4536"/>
              <a:gd name="T5" fmla="*/ 2147483647 h 3175"/>
              <a:gd name="T6" fmla="*/ 0 60000 65536"/>
              <a:gd name="T7" fmla="*/ 0 60000 65536"/>
              <a:gd name="T8" fmla="*/ 0 60000 65536"/>
              <a:gd name="T9" fmla="*/ 0 w 4536"/>
              <a:gd name="T10" fmla="*/ 0 h 3175"/>
              <a:gd name="T11" fmla="*/ 4536 w 4536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3175">
                <a:moveTo>
                  <a:pt x="0" y="0"/>
                </a:moveTo>
                <a:lnTo>
                  <a:pt x="0" y="3175"/>
                </a:lnTo>
                <a:lnTo>
                  <a:pt x="4536" y="317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s-ES_tradnl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225" y="51212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0,2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2225" y="4087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0,4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2225" y="30083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0,6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225" y="19383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0,8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0" y="893763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1,0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17488" y="63007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487613" y="6348413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0,04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519488" y="63484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0,06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597400" y="6348413"/>
            <a:ext cx="639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0,08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722938" y="6348413"/>
            <a:ext cx="655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0,1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397000" y="63484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0,02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73038" y="474663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I (</a:t>
            </a:r>
            <a:r>
              <a:rPr lang="es-ES" sz="240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319838" y="6145213"/>
            <a:ext cx="150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1/R (</a:t>
            </a:r>
            <a:r>
              <a:rPr lang="el-GR" sz="240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es-ES" sz="2400" baseline="3000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s-ES" sz="2400" b="1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659" name="Freeform 19"/>
          <p:cNvSpPr>
            <a:spLocks/>
          </p:cNvSpPr>
          <p:nvPr/>
        </p:nvSpPr>
        <p:spPr bwMode="auto">
          <a:xfrm>
            <a:off x="660400" y="2560638"/>
            <a:ext cx="4197350" cy="3851275"/>
          </a:xfrm>
          <a:custGeom>
            <a:avLst/>
            <a:gdLst>
              <a:gd name="T0" fmla="*/ 0 w 1134"/>
              <a:gd name="T1" fmla="*/ 0 h 3312"/>
              <a:gd name="T2" fmla="*/ 2147483647 w 1134"/>
              <a:gd name="T3" fmla="*/ 0 h 3312"/>
              <a:gd name="T4" fmla="*/ 2147483647 w 1134"/>
              <a:gd name="T5" fmla="*/ 2147483647 h 3312"/>
              <a:gd name="T6" fmla="*/ 0 60000 65536"/>
              <a:gd name="T7" fmla="*/ 0 60000 65536"/>
              <a:gd name="T8" fmla="*/ 0 60000 65536"/>
              <a:gd name="T9" fmla="*/ 0 w 1134"/>
              <a:gd name="T10" fmla="*/ 0 h 3312"/>
              <a:gd name="T11" fmla="*/ 1134 w 1134"/>
              <a:gd name="T12" fmla="*/ 3312 h 3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3312">
                <a:moveTo>
                  <a:pt x="0" y="0"/>
                </a:moveTo>
                <a:lnTo>
                  <a:pt x="1134" y="0"/>
                </a:lnTo>
                <a:lnTo>
                  <a:pt x="1134" y="33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660" name="Freeform 20"/>
          <p:cNvSpPr>
            <a:spLocks/>
          </p:cNvSpPr>
          <p:nvPr/>
        </p:nvSpPr>
        <p:spPr bwMode="auto">
          <a:xfrm>
            <a:off x="660400" y="3509963"/>
            <a:ext cx="3140075" cy="2847975"/>
          </a:xfrm>
          <a:custGeom>
            <a:avLst/>
            <a:gdLst>
              <a:gd name="T0" fmla="*/ 0 w 1542"/>
              <a:gd name="T1" fmla="*/ 0 h 2449"/>
              <a:gd name="T2" fmla="*/ 2147483647 w 1542"/>
              <a:gd name="T3" fmla="*/ 0 h 2449"/>
              <a:gd name="T4" fmla="*/ 2147483647 w 1542"/>
              <a:gd name="T5" fmla="*/ 2147483647 h 2449"/>
              <a:gd name="T6" fmla="*/ 0 60000 65536"/>
              <a:gd name="T7" fmla="*/ 0 60000 65536"/>
              <a:gd name="T8" fmla="*/ 0 60000 65536"/>
              <a:gd name="T9" fmla="*/ 0 w 1542"/>
              <a:gd name="T10" fmla="*/ 0 h 2449"/>
              <a:gd name="T11" fmla="*/ 1542 w 1542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2449">
                <a:moveTo>
                  <a:pt x="0" y="0"/>
                </a:moveTo>
                <a:lnTo>
                  <a:pt x="1542" y="0"/>
                </a:lnTo>
                <a:lnTo>
                  <a:pt x="1542" y="244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661" name="Freeform 21"/>
          <p:cNvSpPr>
            <a:spLocks/>
          </p:cNvSpPr>
          <p:nvPr/>
        </p:nvSpPr>
        <p:spPr bwMode="auto">
          <a:xfrm>
            <a:off x="660400" y="4459288"/>
            <a:ext cx="2117725" cy="1898650"/>
          </a:xfrm>
          <a:custGeom>
            <a:avLst/>
            <a:gdLst>
              <a:gd name="T0" fmla="*/ 0 w 2268"/>
              <a:gd name="T1" fmla="*/ 0 h 1633"/>
              <a:gd name="T2" fmla="*/ 2147483647 w 2268"/>
              <a:gd name="T3" fmla="*/ 0 h 1633"/>
              <a:gd name="T4" fmla="*/ 2147483647 w 2268"/>
              <a:gd name="T5" fmla="*/ 2147483647 h 1633"/>
              <a:gd name="T6" fmla="*/ 0 60000 65536"/>
              <a:gd name="T7" fmla="*/ 0 60000 65536"/>
              <a:gd name="T8" fmla="*/ 0 60000 65536"/>
              <a:gd name="T9" fmla="*/ 0 w 2268"/>
              <a:gd name="T10" fmla="*/ 0 h 1633"/>
              <a:gd name="T11" fmla="*/ 2268 w 2268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1633">
                <a:moveTo>
                  <a:pt x="0" y="0"/>
                </a:moveTo>
                <a:lnTo>
                  <a:pt x="2268" y="0"/>
                </a:lnTo>
                <a:lnTo>
                  <a:pt x="2268" y="163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662" name="Freeform 22"/>
          <p:cNvSpPr>
            <a:spLocks/>
          </p:cNvSpPr>
          <p:nvPr/>
        </p:nvSpPr>
        <p:spPr bwMode="auto">
          <a:xfrm>
            <a:off x="660400" y="5408613"/>
            <a:ext cx="1052513" cy="949325"/>
          </a:xfrm>
          <a:custGeom>
            <a:avLst/>
            <a:gdLst>
              <a:gd name="T0" fmla="*/ 0 w 4536"/>
              <a:gd name="T1" fmla="*/ 0 h 816"/>
              <a:gd name="T2" fmla="*/ 2147483647 w 4536"/>
              <a:gd name="T3" fmla="*/ 0 h 816"/>
              <a:gd name="T4" fmla="*/ 2147483647 w 4536"/>
              <a:gd name="T5" fmla="*/ 2147483647 h 816"/>
              <a:gd name="T6" fmla="*/ 0 60000 65536"/>
              <a:gd name="T7" fmla="*/ 0 60000 65536"/>
              <a:gd name="T8" fmla="*/ 0 60000 65536"/>
              <a:gd name="T9" fmla="*/ 0 w 4536"/>
              <a:gd name="T10" fmla="*/ 0 h 816"/>
              <a:gd name="T11" fmla="*/ 4536 w 4536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816">
                <a:moveTo>
                  <a:pt x="0" y="0"/>
                </a:moveTo>
                <a:lnTo>
                  <a:pt x="4536" y="0"/>
                </a:lnTo>
                <a:lnTo>
                  <a:pt x="4536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664" name="Oval 24"/>
          <p:cNvSpPr>
            <a:spLocks noChangeArrowheads="1"/>
          </p:cNvSpPr>
          <p:nvPr/>
        </p:nvSpPr>
        <p:spPr bwMode="auto">
          <a:xfrm>
            <a:off x="4802188" y="2532063"/>
            <a:ext cx="87312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665" name="Oval 25"/>
          <p:cNvSpPr>
            <a:spLocks noChangeArrowheads="1"/>
          </p:cNvSpPr>
          <p:nvPr/>
        </p:nvSpPr>
        <p:spPr bwMode="auto">
          <a:xfrm>
            <a:off x="3746500" y="3482975"/>
            <a:ext cx="87313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2724150" y="4424363"/>
            <a:ext cx="87313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75801" name="Group 27"/>
          <p:cNvGrpSpPr>
            <a:grpSpLocks/>
          </p:cNvGrpSpPr>
          <p:nvPr/>
        </p:nvGrpSpPr>
        <p:grpSpPr bwMode="auto">
          <a:xfrm>
            <a:off x="1706563" y="6261100"/>
            <a:ext cx="4237037" cy="98425"/>
            <a:chOff x="1773" y="3917"/>
            <a:chExt cx="2918" cy="98"/>
          </a:xfrm>
        </p:grpSpPr>
        <p:sp>
          <p:nvSpPr>
            <p:cNvPr id="75848" name="Line 28"/>
            <p:cNvSpPr>
              <a:spLocks noChangeShapeType="1"/>
            </p:cNvSpPr>
            <p:nvPr/>
          </p:nvSpPr>
          <p:spPr bwMode="auto">
            <a:xfrm>
              <a:off x="2513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49" name="Line 29"/>
            <p:cNvSpPr>
              <a:spLocks noChangeShapeType="1"/>
            </p:cNvSpPr>
            <p:nvPr/>
          </p:nvSpPr>
          <p:spPr bwMode="auto">
            <a:xfrm>
              <a:off x="1773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50" name="Line 30"/>
            <p:cNvSpPr>
              <a:spLocks noChangeShapeType="1"/>
            </p:cNvSpPr>
            <p:nvPr/>
          </p:nvSpPr>
          <p:spPr bwMode="auto">
            <a:xfrm>
              <a:off x="3217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51" name="Line 31"/>
            <p:cNvSpPr>
              <a:spLocks noChangeShapeType="1"/>
            </p:cNvSpPr>
            <p:nvPr/>
          </p:nvSpPr>
          <p:spPr bwMode="auto">
            <a:xfrm>
              <a:off x="3943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52" name="Line 32"/>
            <p:cNvSpPr>
              <a:spLocks noChangeShapeType="1"/>
            </p:cNvSpPr>
            <p:nvPr/>
          </p:nvSpPr>
          <p:spPr bwMode="auto">
            <a:xfrm>
              <a:off x="4691" y="3917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5802" name="Group 33"/>
          <p:cNvGrpSpPr>
            <a:grpSpLocks/>
          </p:cNvGrpSpPr>
          <p:nvPr/>
        </p:nvGrpSpPr>
        <p:grpSpPr bwMode="auto">
          <a:xfrm>
            <a:off x="523875" y="1103313"/>
            <a:ext cx="122238" cy="4216400"/>
            <a:chOff x="906" y="394"/>
            <a:chExt cx="136" cy="2905"/>
          </a:xfrm>
        </p:grpSpPr>
        <p:sp>
          <p:nvSpPr>
            <p:cNvPr id="75843" name="Line 34"/>
            <p:cNvSpPr>
              <a:spLocks noChangeShapeType="1"/>
            </p:cNvSpPr>
            <p:nvPr/>
          </p:nvSpPr>
          <p:spPr bwMode="auto">
            <a:xfrm>
              <a:off x="906" y="329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44" name="Line 35"/>
            <p:cNvSpPr>
              <a:spLocks noChangeShapeType="1"/>
            </p:cNvSpPr>
            <p:nvPr/>
          </p:nvSpPr>
          <p:spPr bwMode="auto">
            <a:xfrm>
              <a:off x="906" y="257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45" name="Line 36"/>
            <p:cNvSpPr>
              <a:spLocks noChangeShapeType="1"/>
            </p:cNvSpPr>
            <p:nvPr/>
          </p:nvSpPr>
          <p:spPr bwMode="auto">
            <a:xfrm>
              <a:off x="906" y="184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46" name="Line 37"/>
            <p:cNvSpPr>
              <a:spLocks noChangeShapeType="1"/>
            </p:cNvSpPr>
            <p:nvPr/>
          </p:nvSpPr>
          <p:spPr bwMode="auto">
            <a:xfrm>
              <a:off x="906" y="111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847" name="Line 38"/>
            <p:cNvSpPr>
              <a:spLocks noChangeShapeType="1"/>
            </p:cNvSpPr>
            <p:nvPr/>
          </p:nvSpPr>
          <p:spPr bwMode="auto">
            <a:xfrm>
              <a:off x="906" y="394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12679" name="Oval 39"/>
          <p:cNvSpPr>
            <a:spLocks noChangeArrowheads="1"/>
          </p:cNvSpPr>
          <p:nvPr/>
        </p:nvSpPr>
        <p:spPr bwMode="auto">
          <a:xfrm>
            <a:off x="1660525" y="5381625"/>
            <a:ext cx="87313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112680" name="Group 40"/>
          <p:cNvGraphicFramePr>
            <a:graphicFrameLocks noGrp="1"/>
          </p:cNvGraphicFramePr>
          <p:nvPr/>
        </p:nvGraphicFramePr>
        <p:xfrm>
          <a:off x="6308725" y="2171700"/>
          <a:ext cx="2549525" cy="2618423"/>
        </p:xfrm>
        <a:graphic>
          <a:graphicData uri="http://schemas.openxmlformats.org/drawingml/2006/table">
            <a:tbl>
              <a:tblPr/>
              <a:tblGrid>
                <a:gridCol w="866775"/>
                <a:gridCol w="841375"/>
                <a:gridCol w="84137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1/R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FF"/>
                    </a:solidFill>
                  </a:tcPr>
                </a:tc>
              </a:tr>
            </a:tbl>
          </a:graphicData>
        </a:graphic>
      </p:graphicFrame>
      <p:sp>
        <p:nvSpPr>
          <p:cNvPr id="75830" name="Text Box 7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FFCC"/>
                </a:solidFill>
              </a:rPr>
              <a:t>Variación </a:t>
            </a:r>
            <a:r>
              <a:rPr lang="es-ES" sz="2400" b="1">
                <a:solidFill>
                  <a:srgbClr val="FFFFCC"/>
                </a:solidFill>
                <a:latin typeface="Times New Roman" pitchFamily="18" charset="0"/>
              </a:rPr>
              <a:t>I = f (1/R)</a:t>
            </a:r>
          </a:p>
        </p:txBody>
      </p:sp>
      <p:sp>
        <p:nvSpPr>
          <p:cNvPr id="112712" name="Rectangle 72"/>
          <p:cNvSpPr>
            <a:spLocks noChangeArrowheads="1"/>
          </p:cNvSpPr>
          <p:nvPr/>
        </p:nvSpPr>
        <p:spPr bwMode="auto">
          <a:xfrm>
            <a:off x="8110538" y="3514725"/>
            <a:ext cx="606425" cy="285750"/>
          </a:xfrm>
          <a:prstGeom prst="rect">
            <a:avLst/>
          </a:prstGeom>
          <a:solidFill>
            <a:srgbClr val="D1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713" name="Rectangle 73"/>
          <p:cNvSpPr>
            <a:spLocks noChangeArrowheads="1"/>
          </p:cNvSpPr>
          <p:nvPr/>
        </p:nvSpPr>
        <p:spPr bwMode="auto">
          <a:xfrm>
            <a:off x="8110538" y="4013200"/>
            <a:ext cx="606425" cy="285750"/>
          </a:xfrm>
          <a:prstGeom prst="rect">
            <a:avLst/>
          </a:prstGeom>
          <a:solidFill>
            <a:srgbClr val="D1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714" name="Rectangle 74"/>
          <p:cNvSpPr>
            <a:spLocks noChangeArrowheads="1"/>
          </p:cNvSpPr>
          <p:nvPr/>
        </p:nvSpPr>
        <p:spPr bwMode="auto">
          <a:xfrm>
            <a:off x="8110538" y="4405313"/>
            <a:ext cx="606425" cy="285750"/>
          </a:xfrm>
          <a:prstGeom prst="rect">
            <a:avLst/>
          </a:prstGeom>
          <a:solidFill>
            <a:srgbClr val="D1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6389688" y="3063875"/>
            <a:ext cx="685800" cy="319088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7218363" y="3097213"/>
            <a:ext cx="731837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8069263" y="3113088"/>
            <a:ext cx="685800" cy="285750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384925" y="3517900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7232650" y="3503613"/>
            <a:ext cx="668338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6378575" y="4000500"/>
            <a:ext cx="685800" cy="32067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7223125" y="3989388"/>
            <a:ext cx="663575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6378575" y="4389438"/>
            <a:ext cx="685800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7223125" y="4446588"/>
            <a:ext cx="682625" cy="319087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2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2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59" grpId="0" animBg="1"/>
      <p:bldP spid="112660" grpId="0" animBg="1"/>
      <p:bldP spid="112661" grpId="0" animBg="1"/>
      <p:bldP spid="112662" grpId="0" animBg="1"/>
      <p:bldP spid="112664" grpId="0" animBg="1"/>
      <p:bldP spid="112665" grpId="0" animBg="1"/>
      <p:bldP spid="112666" grpId="0" animBg="1"/>
      <p:bldP spid="112679" grpId="0" animBg="1"/>
      <p:bldP spid="112712" grpId="0" animBg="1"/>
      <p:bldP spid="112713" grpId="0" animBg="1"/>
      <p:bldP spid="11271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228600" y="1082675"/>
            <a:ext cx="8723313" cy="5546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4606925" y="3211513"/>
            <a:ext cx="2868613" cy="2971800"/>
            <a:chOff x="4606290" y="2983230"/>
            <a:chExt cx="2868930" cy="3291840"/>
          </a:xfrm>
        </p:grpSpPr>
        <p:grpSp>
          <p:nvGrpSpPr>
            <p:cNvPr id="7199" name="49 Grupo"/>
            <p:cNvGrpSpPr>
              <a:grpSpLocks/>
            </p:cNvGrpSpPr>
            <p:nvPr/>
          </p:nvGrpSpPr>
          <p:grpSpPr bwMode="auto">
            <a:xfrm>
              <a:off x="4606290" y="2983230"/>
              <a:ext cx="2434590" cy="3291840"/>
              <a:chOff x="4846320" y="2983230"/>
              <a:chExt cx="2434590" cy="3291840"/>
            </a:xfrm>
          </p:grpSpPr>
          <p:cxnSp>
            <p:nvCxnSpPr>
              <p:cNvPr id="17" name="16 Conector recto"/>
              <p:cNvCxnSpPr/>
              <p:nvPr/>
            </p:nvCxnSpPr>
            <p:spPr>
              <a:xfrm flipH="1">
                <a:off x="4846320" y="6275070"/>
                <a:ext cx="2433907" cy="0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7280227" y="2995539"/>
                <a:ext cx="0" cy="3268981"/>
              </a:xfrm>
              <a:prstGeom prst="line">
                <a:avLst/>
              </a:prstGeom>
              <a:ln w="381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5017789" y="2983230"/>
                <a:ext cx="2262438" cy="0"/>
              </a:xfrm>
              <a:prstGeom prst="line">
                <a:avLst/>
              </a:prstGeom>
              <a:ln>
                <a:solidFill>
                  <a:srgbClr val="FF33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15 Flecha derecha"/>
            <p:cNvSpPr/>
            <p:nvPr/>
          </p:nvSpPr>
          <p:spPr>
            <a:xfrm>
              <a:off x="7064012" y="4560569"/>
              <a:ext cx="411208" cy="228600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4043363" y="5251450"/>
            <a:ext cx="974725" cy="5461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286500" y="4516438"/>
            <a:ext cx="560388" cy="5461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28625" y="4516438"/>
            <a:ext cx="415925" cy="5461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5025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chemeClr val="bg1"/>
                </a:solidFill>
              </a:rPr>
              <a:t>CONCLUSIÓN</a:t>
            </a:r>
          </a:p>
        </p:txBody>
      </p:sp>
      <p:grpSp>
        <p:nvGrpSpPr>
          <p:cNvPr id="4" name="26 Grupo"/>
          <p:cNvGrpSpPr>
            <a:grpSpLocks/>
          </p:cNvGrpSpPr>
          <p:nvPr/>
        </p:nvGrpSpPr>
        <p:grpSpPr bwMode="auto">
          <a:xfrm>
            <a:off x="223838" y="1093788"/>
            <a:ext cx="8229600" cy="1022350"/>
            <a:chOff x="224473" y="1094105"/>
            <a:chExt cx="8229600" cy="1022350"/>
          </a:xfrm>
        </p:grpSpPr>
        <p:sp>
          <p:nvSpPr>
            <p:cNvPr id="7198" name="Text Box 4"/>
            <p:cNvSpPr txBox="1">
              <a:spLocks noChangeArrowheads="1"/>
            </p:cNvSpPr>
            <p:nvPr/>
          </p:nvSpPr>
          <p:spPr bwMode="auto">
            <a:xfrm>
              <a:off x="224473" y="1094105"/>
              <a:ext cx="822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La función </a:t>
              </a:r>
              <a:r>
                <a:rPr lang="es-ES" sz="2400" b="1" i="1">
                  <a:solidFill>
                    <a:srgbClr val="000000"/>
                  </a:solidFill>
                  <a:latin typeface="Times New Roman" pitchFamily="18" charset="0"/>
                </a:rPr>
                <a:t>I = f </a:t>
              </a:r>
              <a:r>
                <a:rPr lang="es-ES" sz="2400" b="1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s-ES" sz="2400" b="1" i="1">
                  <a:solidFill>
                    <a:srgbClr val="000000"/>
                  </a:solidFill>
                  <a:latin typeface="Times New Roman" pitchFamily="18" charset="0"/>
                </a:rPr>
                <a:t>1/R</a:t>
              </a:r>
              <a:r>
                <a:rPr lang="es-ES" sz="24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s-ES">
                  <a:solidFill>
                    <a:srgbClr val="000000"/>
                  </a:solidFill>
                </a:rPr>
                <a:t> responde a una recta, por lo que ha de tener la forma:</a:t>
              </a:r>
            </a:p>
          </p:txBody>
        </p:sp>
        <p:graphicFrame>
          <p:nvGraphicFramePr>
            <p:cNvPr id="7174" name="Object 4"/>
            <p:cNvGraphicFramePr>
              <a:graphicFrameLocks noChangeAspect="1"/>
            </p:cNvGraphicFramePr>
            <p:nvPr/>
          </p:nvGraphicFramePr>
          <p:xfrm>
            <a:off x="3968750" y="1584643"/>
            <a:ext cx="1296988" cy="531812"/>
          </p:xfrm>
          <a:graphic>
            <a:graphicData uri="http://schemas.openxmlformats.org/presentationml/2006/ole">
              <p:oleObj spid="_x0000_s7174" name="Equation" r:id="rId3" imgW="495000" imgH="203040" progId="Equation.COEE2">
                <p:embed/>
              </p:oleObj>
            </a:graphicData>
          </a:graphic>
        </p:graphicFrame>
      </p:grpSp>
      <p:grpSp>
        <p:nvGrpSpPr>
          <p:cNvPr id="5" name="28 Grupo"/>
          <p:cNvGrpSpPr>
            <a:grpSpLocks/>
          </p:cNvGrpSpPr>
          <p:nvPr/>
        </p:nvGrpSpPr>
        <p:grpSpPr bwMode="auto">
          <a:xfrm>
            <a:off x="230188" y="2727325"/>
            <a:ext cx="5132387" cy="904875"/>
            <a:chOff x="230823" y="2727643"/>
            <a:chExt cx="5131752" cy="904875"/>
          </a:xfrm>
        </p:grpSpPr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914775" y="2727643"/>
            <a:ext cx="1447800" cy="904875"/>
          </p:xfrm>
          <a:graphic>
            <a:graphicData uri="http://schemas.openxmlformats.org/presentationml/2006/ole">
              <p:oleObj spid="_x0000_s7173" name="Ecuación" r:id="rId4" imgW="711000" imgH="444240" progId="Equation.3">
                <p:embed/>
              </p:oleObj>
            </a:graphicData>
          </a:graphic>
        </p:graphicFrame>
        <p:sp>
          <p:nvSpPr>
            <p:cNvPr id="7197" name="Text Box 4"/>
            <p:cNvSpPr txBox="1">
              <a:spLocks noChangeArrowheads="1"/>
            </p:cNvSpPr>
            <p:nvPr/>
          </p:nvSpPr>
          <p:spPr bwMode="auto">
            <a:xfrm>
              <a:off x="230823" y="3035618"/>
              <a:ext cx="33115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Por lo que:</a:t>
              </a:r>
            </a:p>
          </p:txBody>
        </p:sp>
      </p:grpSp>
      <p:grpSp>
        <p:nvGrpSpPr>
          <p:cNvPr id="6" name="27 Grupo"/>
          <p:cNvGrpSpPr>
            <a:grpSpLocks/>
          </p:cNvGrpSpPr>
          <p:nvPr/>
        </p:nvGrpSpPr>
        <p:grpSpPr bwMode="auto">
          <a:xfrm>
            <a:off x="254000" y="2155825"/>
            <a:ext cx="6283325" cy="509588"/>
            <a:chOff x="254635" y="2156143"/>
            <a:chExt cx="6282690" cy="509587"/>
          </a:xfrm>
        </p:grpSpPr>
        <p:sp>
          <p:nvSpPr>
            <p:cNvPr id="7196" name="Text Box 4"/>
            <p:cNvSpPr txBox="1">
              <a:spLocks noChangeArrowheads="1"/>
            </p:cNvSpPr>
            <p:nvPr/>
          </p:nvSpPr>
          <p:spPr bwMode="auto">
            <a:xfrm>
              <a:off x="254635" y="2211705"/>
              <a:ext cx="33115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En la que, en este caso, es:  </a:t>
              </a:r>
            </a:p>
          </p:txBody>
        </p:sp>
        <p:graphicFrame>
          <p:nvGraphicFramePr>
            <p:cNvPr id="7172" name="Object 9"/>
            <p:cNvGraphicFramePr>
              <a:graphicFrameLocks noChangeAspect="1"/>
            </p:cNvGraphicFramePr>
            <p:nvPr/>
          </p:nvGraphicFramePr>
          <p:xfrm>
            <a:off x="3573463" y="2156143"/>
            <a:ext cx="2963862" cy="509587"/>
          </p:xfrm>
          <a:graphic>
            <a:graphicData uri="http://schemas.openxmlformats.org/presentationml/2006/ole">
              <p:oleObj spid="_x0000_s7172" name="Equation" r:id="rId5" imgW="1180800" imgH="203040" progId="Equation.COEE2">
                <p:embed/>
              </p:oleObj>
            </a:graphicData>
          </a:graphic>
        </p:graphicFrame>
      </p:grpSp>
      <p:sp>
        <p:nvSpPr>
          <p:cNvPr id="14" name="13 Rectángulo"/>
          <p:cNvSpPr/>
          <p:nvPr/>
        </p:nvSpPr>
        <p:spPr>
          <a:xfrm>
            <a:off x="3906838" y="5948363"/>
            <a:ext cx="1247775" cy="519112"/>
          </a:xfrm>
          <a:prstGeom prst="rect">
            <a:avLst/>
          </a:prstGeom>
          <a:solidFill>
            <a:srgbClr val="C1FFF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157" name="Text Box 7"/>
          <p:cNvSpPr txBox="1">
            <a:spLocks noChangeArrowheads="1"/>
          </p:cNvSpPr>
          <p:nvPr/>
        </p:nvSpPr>
        <p:spPr bwMode="auto">
          <a:xfrm>
            <a:off x="223838" y="5314950"/>
            <a:ext cx="5154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Y como:                                               </a:t>
            </a:r>
            <a:r>
              <a:rPr lang="es-E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9 </a:t>
            </a:r>
            <a:r>
              <a:rPr lang="es-E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7500938" y="4176713"/>
          <a:ext cx="1222375" cy="998537"/>
        </p:xfrm>
        <a:graphic>
          <a:graphicData uri="http://schemas.openxmlformats.org/presentationml/2006/ole">
            <p:oleObj spid="_x0000_s7170" name="Ecuación" r:id="rId6" imgW="482400" imgH="393480" progId="Equation.3">
              <p:embed/>
            </p:oleObj>
          </a:graphicData>
        </a:graphic>
      </p:graphicFrame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263525" y="5959475"/>
            <a:ext cx="47767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  <a:cs typeface="Times New Roman" pitchFamily="18" charset="0"/>
              </a:rPr>
              <a:t>Se deduce que:                                  </a:t>
            </a:r>
            <a:r>
              <a:rPr lang="es-ES" sz="2400" b="1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s-ES" sz="2400" baseline="-25000">
                <a:solidFill>
                  <a:srgbClr val="000000"/>
                </a:solidFill>
              </a:rPr>
              <a:t>2</a:t>
            </a:r>
            <a:r>
              <a:rPr lang="es-ES" sz="2400">
                <a:solidFill>
                  <a:srgbClr val="000000"/>
                </a:solidFill>
              </a:rPr>
              <a:t> = </a:t>
            </a:r>
            <a:r>
              <a:rPr lang="es-E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223838" y="3835400"/>
            <a:ext cx="515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En la que </a:t>
            </a:r>
            <a:r>
              <a:rPr lang="es-ES" b="1" i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s-ES" baseline="-25000">
                <a:solidFill>
                  <a:srgbClr val="000000"/>
                </a:solidFill>
              </a:rPr>
              <a:t>2</a:t>
            </a:r>
            <a:r>
              <a:rPr lang="es-ES">
                <a:solidFill>
                  <a:srgbClr val="000000"/>
                </a:solidFill>
              </a:rPr>
              <a:t> es la pendiente de la recta:</a:t>
            </a: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95300" y="4375150"/>
          <a:ext cx="6356350" cy="857250"/>
        </p:xfrm>
        <a:graphic>
          <a:graphicData uri="http://schemas.openxmlformats.org/presentationml/2006/ole">
            <p:oleObj spid="_x0000_s7171" name="Ecuación" r:id="rId7" imgW="3200400" imgH="431640" progId="Equation.3">
              <p:embed/>
            </p:oleObj>
          </a:graphicData>
        </a:graphic>
      </p:graphicFrame>
      <p:sp>
        <p:nvSpPr>
          <p:cNvPr id="32" name="31 Rectángulo"/>
          <p:cNvSpPr/>
          <p:nvPr/>
        </p:nvSpPr>
        <p:spPr>
          <a:xfrm>
            <a:off x="307975" y="4343400"/>
            <a:ext cx="731838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96963" y="4343400"/>
            <a:ext cx="639762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71650" y="4343400"/>
            <a:ext cx="1143000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936875" y="4343400"/>
            <a:ext cx="2343150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326063" y="4343400"/>
            <a:ext cx="903287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264275" y="4343400"/>
            <a:ext cx="615950" cy="83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7410450" y="5237163"/>
            <a:ext cx="143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000000"/>
                </a:solidFill>
                <a:latin typeface="Calibri" pitchFamily="34" charset="0"/>
              </a:rPr>
              <a:t>Ley de Ohm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14" grpId="0" animBg="1"/>
      <p:bldP spid="6157" grpId="0"/>
      <p:bldP spid="23" grpId="0"/>
      <p:bldP spid="6153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264953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>
                <a:solidFill>
                  <a:srgbClr val="FFFFFF"/>
                </a:solidFill>
              </a:rPr>
              <a:t>Practicando la ley de Ohm…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67400" y="962025"/>
            <a:ext cx="1411288" cy="1338263"/>
            <a:chOff x="2387" y="1002"/>
            <a:chExt cx="889" cy="843"/>
          </a:xfrm>
        </p:grpSpPr>
        <p:sp>
          <p:nvSpPr>
            <p:cNvPr id="8253" name="Rectangle 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54" name="Rectangle 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55" name="Rectangle 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56" name="Rectangle 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257" name="Group 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8258" name="Oval 1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59" name="Oval 1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60" name="Oval 1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61" name="Oval 1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197" name="Rectangle 22"/>
          <p:cNvSpPr>
            <a:spLocks noChangeArrowheads="1"/>
          </p:cNvSpPr>
          <p:nvPr/>
        </p:nvSpPr>
        <p:spPr bwMode="auto">
          <a:xfrm>
            <a:off x="0" y="0"/>
            <a:ext cx="3492500" cy="6858000"/>
          </a:xfrm>
          <a:prstGeom prst="rect">
            <a:avLst/>
          </a:prstGeom>
          <a:solidFill>
            <a:srgbClr val="D1F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198" name="Line 40"/>
          <p:cNvSpPr>
            <a:spLocks noChangeShapeType="1"/>
          </p:cNvSpPr>
          <p:nvPr/>
        </p:nvSpPr>
        <p:spPr bwMode="auto">
          <a:xfrm>
            <a:off x="35274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199" name="Group 45"/>
          <p:cNvGrpSpPr>
            <a:grpSpLocks/>
          </p:cNvGrpSpPr>
          <p:nvPr/>
        </p:nvGrpSpPr>
        <p:grpSpPr bwMode="auto">
          <a:xfrm>
            <a:off x="285750" y="3081338"/>
            <a:ext cx="862013" cy="104775"/>
            <a:chOff x="180" y="2248"/>
            <a:chExt cx="543" cy="66"/>
          </a:xfrm>
        </p:grpSpPr>
        <p:sp>
          <p:nvSpPr>
            <p:cNvPr id="8251" name="Line 46"/>
            <p:cNvSpPr>
              <a:spLocks noChangeShapeType="1"/>
            </p:cNvSpPr>
            <p:nvPr/>
          </p:nvSpPr>
          <p:spPr bwMode="auto">
            <a:xfrm>
              <a:off x="180" y="2248"/>
              <a:ext cx="5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52" name="Line 47"/>
            <p:cNvSpPr>
              <a:spLocks noChangeShapeType="1"/>
            </p:cNvSpPr>
            <p:nvPr/>
          </p:nvSpPr>
          <p:spPr bwMode="auto">
            <a:xfrm>
              <a:off x="343" y="2314"/>
              <a:ext cx="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8200" name="Freeform 59"/>
          <p:cNvSpPr>
            <a:spLocks/>
          </p:cNvSpPr>
          <p:nvPr/>
        </p:nvSpPr>
        <p:spPr bwMode="auto">
          <a:xfrm>
            <a:off x="723900" y="2030413"/>
            <a:ext cx="831850" cy="1044575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01" name="Freeform 60"/>
          <p:cNvSpPr>
            <a:spLocks/>
          </p:cNvSpPr>
          <p:nvPr/>
        </p:nvSpPr>
        <p:spPr bwMode="auto">
          <a:xfrm flipV="1">
            <a:off x="723900" y="3228975"/>
            <a:ext cx="831850" cy="735013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02" name="Freeform 61"/>
          <p:cNvSpPr>
            <a:spLocks/>
          </p:cNvSpPr>
          <p:nvPr/>
        </p:nvSpPr>
        <p:spPr bwMode="auto">
          <a:xfrm>
            <a:off x="1908175" y="2030413"/>
            <a:ext cx="831850" cy="1930400"/>
          </a:xfrm>
          <a:custGeom>
            <a:avLst/>
            <a:gdLst>
              <a:gd name="T0" fmla="*/ 0 w 524"/>
              <a:gd name="T1" fmla="*/ 0 h 1216"/>
              <a:gd name="T2" fmla="*/ 2147483647 w 524"/>
              <a:gd name="T3" fmla="*/ 0 h 1216"/>
              <a:gd name="T4" fmla="*/ 2147483647 w 524"/>
              <a:gd name="T5" fmla="*/ 2147483647 h 1216"/>
              <a:gd name="T6" fmla="*/ 2147483647 w 524"/>
              <a:gd name="T7" fmla="*/ 2147483647 h 121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16"/>
              <a:gd name="T14" fmla="*/ 524 w 524"/>
              <a:gd name="T15" fmla="*/ 1216 h 1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16">
                <a:moveTo>
                  <a:pt x="0" y="0"/>
                </a:moveTo>
                <a:lnTo>
                  <a:pt x="524" y="0"/>
                </a:lnTo>
                <a:lnTo>
                  <a:pt x="524" y="1216"/>
                </a:lnTo>
                <a:lnTo>
                  <a:pt x="2" y="1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1271588" y="3835400"/>
            <a:ext cx="890587" cy="249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204" name="Text Box 63"/>
          <p:cNvSpPr txBox="1">
            <a:spLocks noChangeArrowheads="1"/>
          </p:cNvSpPr>
          <p:nvPr/>
        </p:nvSpPr>
        <p:spPr bwMode="auto">
          <a:xfrm>
            <a:off x="1554163" y="4037013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205" name="Text Box 64"/>
          <p:cNvSpPr txBox="1">
            <a:spLocks noChangeArrowheads="1"/>
          </p:cNvSpPr>
          <p:nvPr/>
        </p:nvSpPr>
        <p:spPr bwMode="auto">
          <a:xfrm>
            <a:off x="1128713" y="2930525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  <a:cs typeface="Arial" charset="0"/>
              </a:rPr>
              <a:t>V</a:t>
            </a:r>
            <a:endParaRPr lang="el-GR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60" name="Text Box 68"/>
          <p:cNvSpPr txBox="1">
            <a:spLocks noChangeArrowheads="1"/>
          </p:cNvSpPr>
          <p:nvPr/>
        </p:nvSpPr>
        <p:spPr bwMode="auto">
          <a:xfrm>
            <a:off x="6138863" y="112871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15 </a:t>
            </a: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033463" y="4951413"/>
            <a:ext cx="1495425" cy="1292225"/>
            <a:chOff x="651" y="3119"/>
            <a:chExt cx="942" cy="814"/>
          </a:xfrm>
        </p:grpSpPr>
        <p:graphicFrame>
          <p:nvGraphicFramePr>
            <p:cNvPr id="8195" name="Object 70"/>
            <p:cNvGraphicFramePr>
              <a:graphicFrameLocks noChangeAspect="1"/>
            </p:cNvGraphicFramePr>
            <p:nvPr/>
          </p:nvGraphicFramePr>
          <p:xfrm>
            <a:off x="774" y="3119"/>
            <a:ext cx="628" cy="512"/>
          </p:xfrm>
          <a:graphic>
            <a:graphicData uri="http://schemas.openxmlformats.org/presentationml/2006/ole">
              <p:oleObj spid="_x0000_s8195" name="Ecuación" r:id="rId3" imgW="545760" imgH="444240" progId="Equation.3">
                <p:embed/>
              </p:oleObj>
            </a:graphicData>
          </a:graphic>
        </p:graphicFrame>
        <p:sp>
          <p:nvSpPr>
            <p:cNvPr id="8250" name="Text Box 71"/>
            <p:cNvSpPr txBox="1">
              <a:spLocks noChangeArrowheads="1"/>
            </p:cNvSpPr>
            <p:nvPr/>
          </p:nvSpPr>
          <p:spPr bwMode="auto">
            <a:xfrm>
              <a:off x="651" y="3702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Ley de Ohm</a:t>
              </a:r>
            </a:p>
          </p:txBody>
        </p:sp>
      </p:grpSp>
      <p:sp>
        <p:nvSpPr>
          <p:cNvPr id="8208" name="Text Box 7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FFFFFF"/>
                </a:solidFill>
              </a:rPr>
              <a:t>Ley de Ohm</a:t>
            </a:r>
          </a:p>
        </p:txBody>
      </p:sp>
      <p:sp>
        <p:nvSpPr>
          <p:cNvPr id="59465" name="Rectangle 73"/>
          <p:cNvSpPr>
            <a:spLocks noChangeArrowheads="1"/>
          </p:cNvSpPr>
          <p:nvPr/>
        </p:nvSpPr>
        <p:spPr bwMode="auto">
          <a:xfrm>
            <a:off x="4932363" y="5229225"/>
            <a:ext cx="360362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9466" name="Rectangle 74"/>
          <p:cNvSpPr>
            <a:spLocks noChangeArrowheads="1"/>
          </p:cNvSpPr>
          <p:nvPr/>
        </p:nvSpPr>
        <p:spPr bwMode="auto">
          <a:xfrm>
            <a:off x="5308600" y="5229225"/>
            <a:ext cx="784225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9467" name="Rectangle 75"/>
          <p:cNvSpPr>
            <a:spLocks noChangeArrowheads="1"/>
          </p:cNvSpPr>
          <p:nvPr/>
        </p:nvSpPr>
        <p:spPr bwMode="auto">
          <a:xfrm>
            <a:off x="6127750" y="5229225"/>
            <a:ext cx="1260475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9468" name="Rectangle 76"/>
          <p:cNvSpPr>
            <a:spLocks noChangeArrowheads="1"/>
          </p:cNvSpPr>
          <p:nvPr/>
        </p:nvSpPr>
        <p:spPr bwMode="auto">
          <a:xfrm>
            <a:off x="7408863" y="5229225"/>
            <a:ext cx="1069975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9469" name="Text Box 77"/>
          <p:cNvSpPr txBox="1">
            <a:spLocks noChangeArrowheads="1"/>
          </p:cNvSpPr>
          <p:nvPr/>
        </p:nvSpPr>
        <p:spPr bwMode="auto">
          <a:xfrm>
            <a:off x="6257925" y="949325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Times New Roman" pitchFamily="18" charset="0"/>
              </a:rPr>
              <a:t>¿?</a:t>
            </a:r>
          </a:p>
        </p:txBody>
      </p:sp>
      <p:grpSp>
        <p:nvGrpSpPr>
          <p:cNvPr id="8214" name="106 Grupo"/>
          <p:cNvGrpSpPr>
            <a:grpSpLocks/>
          </p:cNvGrpSpPr>
          <p:nvPr/>
        </p:nvGrpSpPr>
        <p:grpSpPr bwMode="auto">
          <a:xfrm>
            <a:off x="1460500" y="1770063"/>
            <a:ext cx="508000" cy="506412"/>
            <a:chOff x="1232138" y="1769348"/>
            <a:chExt cx="507524" cy="507524"/>
          </a:xfrm>
        </p:grpSpPr>
        <p:sp>
          <p:nvSpPr>
            <p:cNvPr id="106" name="105 Elipse"/>
            <p:cNvSpPr/>
            <p:nvPr/>
          </p:nvSpPr>
          <p:spPr>
            <a:xfrm>
              <a:off x="1232138" y="1769348"/>
              <a:ext cx="507524" cy="5075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8249" name="Text Box 53"/>
            <p:cNvSpPr txBox="1">
              <a:spLocks noChangeArrowheads="1"/>
            </p:cNvSpPr>
            <p:nvPr/>
          </p:nvSpPr>
          <p:spPr bwMode="auto">
            <a:xfrm>
              <a:off x="1286193" y="1775778"/>
              <a:ext cx="273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7" name="95 Grupo"/>
          <p:cNvGrpSpPr>
            <a:grpSpLocks/>
          </p:cNvGrpSpPr>
          <p:nvPr/>
        </p:nvGrpSpPr>
        <p:grpSpPr bwMode="auto">
          <a:xfrm>
            <a:off x="3906838" y="2335213"/>
            <a:ext cx="663575" cy="1784350"/>
            <a:chOff x="3904587" y="2322195"/>
            <a:chExt cx="663964" cy="1783258"/>
          </a:xfrm>
        </p:grpSpPr>
        <p:grpSp>
          <p:nvGrpSpPr>
            <p:cNvPr id="8238" name="93 Grupo"/>
            <p:cNvGrpSpPr>
              <a:grpSpLocks/>
            </p:cNvGrpSpPr>
            <p:nvPr/>
          </p:nvGrpSpPr>
          <p:grpSpPr bwMode="auto">
            <a:xfrm>
              <a:off x="3904587" y="2322195"/>
              <a:ext cx="663964" cy="1783258"/>
              <a:chOff x="3904587" y="2322195"/>
              <a:chExt cx="663964" cy="1783258"/>
            </a:xfrm>
          </p:grpSpPr>
          <p:grpSp>
            <p:nvGrpSpPr>
              <p:cNvPr id="8240" name="84 Grupo"/>
              <p:cNvGrpSpPr>
                <a:grpSpLocks/>
              </p:cNvGrpSpPr>
              <p:nvPr/>
            </p:nvGrpSpPr>
            <p:grpSpPr bwMode="auto">
              <a:xfrm>
                <a:off x="3988435" y="2322195"/>
                <a:ext cx="490538" cy="1783258"/>
                <a:chOff x="165100" y="1819275"/>
                <a:chExt cx="490538" cy="1783258"/>
              </a:xfrm>
            </p:grpSpPr>
            <p:sp>
              <p:nvSpPr>
                <p:cNvPr id="824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0825" y="2247900"/>
                  <a:ext cx="290513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b="1">
                      <a:solidFill>
                        <a:srgbClr val="FF9933"/>
                      </a:solidFill>
                    </a:rPr>
                    <a:t>+</a:t>
                  </a:r>
                </a:p>
              </p:txBody>
            </p:sp>
            <p:sp>
              <p:nvSpPr>
                <p:cNvPr id="87" name="AutoShape 69"/>
                <p:cNvSpPr>
                  <a:spLocks noChangeArrowheads="1"/>
                </p:cNvSpPr>
                <p:nvPr/>
              </p:nvSpPr>
              <p:spPr bwMode="auto">
                <a:xfrm>
                  <a:off x="165438" y="2963162"/>
                  <a:ext cx="489236" cy="479132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244" name="87 Rectángulo"/>
                <p:cNvSpPr>
                  <a:spLocks noChangeArrowheads="1"/>
                </p:cNvSpPr>
                <p:nvPr/>
              </p:nvSpPr>
              <p:spPr bwMode="auto">
                <a:xfrm>
                  <a:off x="224953" y="2956202"/>
                  <a:ext cx="338554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3600" b="1">
                      <a:solidFill>
                        <a:srgbClr val="000000"/>
                      </a:solidFill>
                    </a:rPr>
                    <a:t>-</a:t>
                  </a:r>
                </a:p>
              </p:txBody>
            </p:sp>
            <p:sp>
              <p:nvSpPr>
                <p:cNvPr id="89" name="AutoShape 24"/>
                <p:cNvSpPr>
                  <a:spLocks noChangeArrowheads="1"/>
                </p:cNvSpPr>
                <p:nvPr/>
              </p:nvSpPr>
              <p:spPr bwMode="auto">
                <a:xfrm>
                  <a:off x="165438" y="2054081"/>
                  <a:ext cx="490825" cy="1191482"/>
                </a:xfrm>
                <a:prstGeom prst="can">
                  <a:avLst>
                    <a:gd name="adj" fmla="val 56763"/>
                  </a:avLst>
                </a:prstGeom>
                <a:gradFill rotWithShape="1">
                  <a:gsLst>
                    <a:gs pos="0">
                      <a:schemeClr val="tx1">
                        <a:gamma/>
                        <a:tint val="76078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246" name="AutoShape 25"/>
                <p:cNvSpPr>
                  <a:spLocks noChangeArrowheads="1"/>
                </p:cNvSpPr>
                <p:nvPr/>
              </p:nvSpPr>
              <p:spPr bwMode="auto">
                <a:xfrm>
                  <a:off x="165100" y="1857375"/>
                  <a:ext cx="490538" cy="479425"/>
                </a:xfrm>
                <a:prstGeom prst="ca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7" name="AutoShape 26"/>
                <p:cNvSpPr>
                  <a:spLocks noChangeArrowheads="1"/>
                </p:cNvSpPr>
                <p:nvPr/>
              </p:nvSpPr>
              <p:spPr bwMode="auto">
                <a:xfrm>
                  <a:off x="334963" y="1819275"/>
                  <a:ext cx="149225" cy="179388"/>
                </a:xfrm>
                <a:prstGeom prst="can">
                  <a:avLst>
                    <a:gd name="adj" fmla="val 60107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41" name="92 Rectángulo"/>
              <p:cNvSpPr>
                <a:spLocks noChangeArrowheads="1"/>
              </p:cNvSpPr>
              <p:nvPr/>
            </p:nvSpPr>
            <p:spPr bwMode="auto">
              <a:xfrm>
                <a:off x="3904587" y="3027164"/>
                <a:ext cx="6639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FFFF"/>
                    </a:solidFill>
                  </a:rPr>
                  <a:t>1,5 V</a:t>
                </a:r>
              </a:p>
            </p:txBody>
          </p:sp>
        </p:grpSp>
        <p:sp>
          <p:nvSpPr>
            <p:cNvPr id="8239" name="Oval 80"/>
            <p:cNvSpPr>
              <a:spLocks noChangeArrowheads="1"/>
            </p:cNvSpPr>
            <p:nvPr/>
          </p:nvSpPr>
          <p:spPr bwMode="auto">
            <a:xfrm>
              <a:off x="4202907" y="2339181"/>
              <a:ext cx="46037" cy="4603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227513" y="1801813"/>
            <a:ext cx="4341812" cy="2782887"/>
            <a:chOff x="2663" y="1135"/>
            <a:chExt cx="2735" cy="1753"/>
          </a:xfrm>
        </p:grpSpPr>
        <p:grpSp>
          <p:nvGrpSpPr>
            <p:cNvPr id="8231" name="Group 15"/>
            <p:cNvGrpSpPr>
              <a:grpSpLocks/>
            </p:cNvGrpSpPr>
            <p:nvPr/>
          </p:nvGrpSpPr>
          <p:grpSpPr bwMode="auto">
            <a:xfrm>
              <a:off x="2663" y="1152"/>
              <a:ext cx="2735" cy="1736"/>
              <a:chOff x="1354" y="1548"/>
              <a:chExt cx="2735" cy="1736"/>
            </a:xfrm>
          </p:grpSpPr>
          <p:sp>
            <p:nvSpPr>
              <p:cNvPr id="8235" name="Freeform 16"/>
              <p:cNvSpPr>
                <a:spLocks/>
              </p:cNvSpPr>
              <p:nvPr/>
            </p:nvSpPr>
            <p:spPr bwMode="auto">
              <a:xfrm>
                <a:off x="1354" y="1548"/>
                <a:ext cx="1302" cy="345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36" name="Freeform 17"/>
              <p:cNvSpPr>
                <a:spLocks/>
              </p:cNvSpPr>
              <p:nvPr/>
            </p:nvSpPr>
            <p:spPr bwMode="auto">
              <a:xfrm flipV="1">
                <a:off x="1354" y="2889"/>
                <a:ext cx="1302" cy="395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4519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37" name="Freeform 18"/>
              <p:cNvSpPr>
                <a:spLocks/>
              </p:cNvSpPr>
              <p:nvPr/>
            </p:nvSpPr>
            <p:spPr bwMode="auto">
              <a:xfrm>
                <a:off x="3030" y="1548"/>
                <a:ext cx="1059" cy="1734"/>
              </a:xfrm>
              <a:custGeom>
                <a:avLst/>
                <a:gdLst>
                  <a:gd name="T0" fmla="*/ 0 w 1059"/>
                  <a:gd name="T1" fmla="*/ 0 h 1743"/>
                  <a:gd name="T2" fmla="*/ 1059 w 1059"/>
                  <a:gd name="T3" fmla="*/ 0 h 1743"/>
                  <a:gd name="T4" fmla="*/ 1059 w 1059"/>
                  <a:gd name="T5" fmla="*/ 1524 h 1743"/>
                  <a:gd name="T6" fmla="*/ 798 w 1059"/>
                  <a:gd name="T7" fmla="*/ 1524 h 1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9"/>
                  <a:gd name="T13" fmla="*/ 0 h 1743"/>
                  <a:gd name="T14" fmla="*/ 1059 w 1059"/>
                  <a:gd name="T15" fmla="*/ 1743 h 1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9" h="1743">
                    <a:moveTo>
                      <a:pt x="0" y="0"/>
                    </a:moveTo>
                    <a:lnTo>
                      <a:pt x="1059" y="0"/>
                    </a:lnTo>
                    <a:lnTo>
                      <a:pt x="1059" y="1743"/>
                    </a:lnTo>
                    <a:lnTo>
                      <a:pt x="798" y="174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8232" name="Group 19"/>
            <p:cNvGrpSpPr>
              <a:grpSpLocks/>
            </p:cNvGrpSpPr>
            <p:nvPr/>
          </p:nvGrpSpPr>
          <p:grpSpPr bwMode="auto">
            <a:xfrm>
              <a:off x="3944" y="1135"/>
              <a:ext cx="411" cy="36"/>
              <a:chOff x="3944" y="1135"/>
              <a:chExt cx="411" cy="36"/>
            </a:xfrm>
          </p:grpSpPr>
          <p:sp>
            <p:nvSpPr>
              <p:cNvPr id="8233" name="Oval 20"/>
              <p:cNvSpPr>
                <a:spLocks noChangeArrowheads="1"/>
              </p:cNvSpPr>
              <p:nvPr/>
            </p:nvSpPr>
            <p:spPr bwMode="auto">
              <a:xfrm>
                <a:off x="3944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34" name="Oval 21"/>
              <p:cNvSpPr>
                <a:spLocks noChangeArrowheads="1"/>
              </p:cNvSpPr>
              <p:nvPr/>
            </p:nvSpPr>
            <p:spPr bwMode="auto">
              <a:xfrm>
                <a:off x="4319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85 Grupo"/>
          <p:cNvGrpSpPr>
            <a:grpSpLocks/>
          </p:cNvGrpSpPr>
          <p:nvPr/>
        </p:nvGrpSpPr>
        <p:grpSpPr bwMode="auto">
          <a:xfrm>
            <a:off x="5162550" y="3948113"/>
            <a:ext cx="3098800" cy="1249362"/>
            <a:chOff x="5162550" y="3948113"/>
            <a:chExt cx="3098800" cy="1249363"/>
          </a:xfrm>
        </p:grpSpPr>
        <p:grpSp>
          <p:nvGrpSpPr>
            <p:cNvPr id="8220" name="Group 18"/>
            <p:cNvGrpSpPr>
              <a:grpSpLocks/>
            </p:cNvGrpSpPr>
            <p:nvPr/>
          </p:nvGrpSpPr>
          <p:grpSpPr bwMode="auto">
            <a:xfrm>
              <a:off x="5162550" y="4035425"/>
              <a:ext cx="3098800" cy="1162051"/>
              <a:chOff x="1491" y="1721"/>
              <a:chExt cx="2617" cy="981"/>
            </a:xfrm>
          </p:grpSpPr>
          <p:sp>
            <p:nvSpPr>
              <p:cNvPr id="8222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8223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4" r:link="rId5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4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6" r:link="rId7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5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8" r:link="rId9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6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0" r:link="rId11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2" r:link="rId13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8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4" r:link="rId15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6" r:link="rId17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30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21" name="Text Box 30"/>
            <p:cNvSpPr txBox="1">
              <a:spLocks noChangeArrowheads="1"/>
            </p:cNvSpPr>
            <p:nvPr/>
          </p:nvSpPr>
          <p:spPr bwMode="auto">
            <a:xfrm>
              <a:off x="6292850" y="3948113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100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graphicFrame>
        <p:nvGraphicFramePr>
          <p:cNvPr id="59459" name="Object 67"/>
          <p:cNvGraphicFramePr>
            <a:graphicFrameLocks noChangeAspect="1"/>
          </p:cNvGraphicFramePr>
          <p:nvPr/>
        </p:nvGraphicFramePr>
        <p:xfrm>
          <a:off x="4379913" y="5189538"/>
          <a:ext cx="4125912" cy="836612"/>
        </p:xfrm>
        <a:graphic>
          <a:graphicData uri="http://schemas.openxmlformats.org/presentationml/2006/ole">
            <p:oleObj spid="_x0000_s8194" name="Ecuación" r:id="rId18" imgW="2260440" imgH="457200" progId="Equation.3">
              <p:embed/>
            </p:oleObj>
          </a:graphicData>
        </a:graphic>
      </p:graphicFrame>
      <p:sp>
        <p:nvSpPr>
          <p:cNvPr id="8218" name="96 Rectángulo"/>
          <p:cNvSpPr>
            <a:spLocks noChangeArrowheads="1"/>
          </p:cNvSpPr>
          <p:nvPr/>
        </p:nvSpPr>
        <p:spPr bwMode="auto">
          <a:xfrm>
            <a:off x="4089400" y="254317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283325" y="182880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0" grpId="0"/>
      <p:bldP spid="59465" grpId="0" animBg="1"/>
      <p:bldP spid="59466" grpId="0" animBg="1"/>
      <p:bldP spid="59467" grpId="0" animBg="1"/>
      <p:bldP spid="59468" grpId="0" animBg="1"/>
      <p:bldP spid="59469" grpId="0"/>
      <p:bldP spid="59469" grpId="1"/>
      <p:bldP spid="59469" grpId="2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5867400" y="962025"/>
            <a:ext cx="1411288" cy="1338263"/>
            <a:chOff x="2387" y="1002"/>
            <a:chExt cx="889" cy="843"/>
          </a:xfrm>
        </p:grpSpPr>
        <p:sp>
          <p:nvSpPr>
            <p:cNvPr id="9276" name="Rectangle 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77" name="Rectangle 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78" name="Rectangle 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279" name="Rectangle 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280" name="Group 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9281" name="Oval 1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Oval 1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83" name="Oval 1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84" name="Oval 1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1" name="Group 14"/>
          <p:cNvGrpSpPr>
            <a:grpSpLocks/>
          </p:cNvGrpSpPr>
          <p:nvPr/>
        </p:nvGrpSpPr>
        <p:grpSpPr bwMode="auto">
          <a:xfrm>
            <a:off x="4227513" y="1801813"/>
            <a:ext cx="4341812" cy="2782887"/>
            <a:chOff x="2663" y="1135"/>
            <a:chExt cx="2735" cy="1753"/>
          </a:xfrm>
        </p:grpSpPr>
        <p:grpSp>
          <p:nvGrpSpPr>
            <p:cNvPr id="9269" name="Group 15"/>
            <p:cNvGrpSpPr>
              <a:grpSpLocks/>
            </p:cNvGrpSpPr>
            <p:nvPr/>
          </p:nvGrpSpPr>
          <p:grpSpPr bwMode="auto">
            <a:xfrm>
              <a:off x="2663" y="1152"/>
              <a:ext cx="2735" cy="1736"/>
              <a:chOff x="1354" y="1548"/>
              <a:chExt cx="2735" cy="1736"/>
            </a:xfrm>
          </p:grpSpPr>
          <p:sp>
            <p:nvSpPr>
              <p:cNvPr id="9273" name="Freeform 17"/>
              <p:cNvSpPr>
                <a:spLocks/>
              </p:cNvSpPr>
              <p:nvPr/>
            </p:nvSpPr>
            <p:spPr bwMode="auto">
              <a:xfrm flipV="1">
                <a:off x="1354" y="2892"/>
                <a:ext cx="1302" cy="392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3906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74" name="Freeform 18"/>
              <p:cNvSpPr>
                <a:spLocks/>
              </p:cNvSpPr>
              <p:nvPr/>
            </p:nvSpPr>
            <p:spPr bwMode="auto">
              <a:xfrm>
                <a:off x="3030" y="1548"/>
                <a:ext cx="1059" cy="1734"/>
              </a:xfrm>
              <a:custGeom>
                <a:avLst/>
                <a:gdLst>
                  <a:gd name="T0" fmla="*/ 0 w 1059"/>
                  <a:gd name="T1" fmla="*/ 0 h 1743"/>
                  <a:gd name="T2" fmla="*/ 1059 w 1059"/>
                  <a:gd name="T3" fmla="*/ 0 h 1743"/>
                  <a:gd name="T4" fmla="*/ 1059 w 1059"/>
                  <a:gd name="T5" fmla="*/ 1524 h 1743"/>
                  <a:gd name="T6" fmla="*/ 798 w 1059"/>
                  <a:gd name="T7" fmla="*/ 1524 h 1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9"/>
                  <a:gd name="T13" fmla="*/ 0 h 1743"/>
                  <a:gd name="T14" fmla="*/ 1059 w 1059"/>
                  <a:gd name="T15" fmla="*/ 1743 h 1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9" h="1743">
                    <a:moveTo>
                      <a:pt x="0" y="0"/>
                    </a:moveTo>
                    <a:lnTo>
                      <a:pt x="1059" y="0"/>
                    </a:lnTo>
                    <a:lnTo>
                      <a:pt x="1059" y="1743"/>
                    </a:lnTo>
                    <a:lnTo>
                      <a:pt x="798" y="174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9275" name="Freeform 16"/>
              <p:cNvSpPr>
                <a:spLocks/>
              </p:cNvSpPr>
              <p:nvPr/>
            </p:nvSpPr>
            <p:spPr bwMode="auto">
              <a:xfrm>
                <a:off x="1354" y="1548"/>
                <a:ext cx="1302" cy="353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534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9270" name="Group 19"/>
            <p:cNvGrpSpPr>
              <a:grpSpLocks/>
            </p:cNvGrpSpPr>
            <p:nvPr/>
          </p:nvGrpSpPr>
          <p:grpSpPr bwMode="auto">
            <a:xfrm>
              <a:off x="3944" y="1135"/>
              <a:ext cx="411" cy="36"/>
              <a:chOff x="3944" y="1135"/>
              <a:chExt cx="411" cy="36"/>
            </a:xfrm>
          </p:grpSpPr>
          <p:sp>
            <p:nvSpPr>
              <p:cNvPr id="9271" name="Oval 20"/>
              <p:cNvSpPr>
                <a:spLocks noChangeArrowheads="1"/>
              </p:cNvSpPr>
              <p:nvPr/>
            </p:nvSpPr>
            <p:spPr bwMode="auto">
              <a:xfrm>
                <a:off x="3944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9272" name="Oval 21"/>
              <p:cNvSpPr>
                <a:spLocks noChangeArrowheads="1"/>
              </p:cNvSpPr>
              <p:nvPr/>
            </p:nvSpPr>
            <p:spPr bwMode="auto">
              <a:xfrm>
                <a:off x="4319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0" y="0"/>
            <a:ext cx="3492500" cy="6858000"/>
          </a:xfrm>
          <a:prstGeom prst="rect">
            <a:avLst/>
          </a:prstGeom>
          <a:solidFill>
            <a:srgbClr val="D1F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223" name="Line 40"/>
          <p:cNvSpPr>
            <a:spLocks noChangeShapeType="1"/>
          </p:cNvSpPr>
          <p:nvPr/>
        </p:nvSpPr>
        <p:spPr bwMode="auto">
          <a:xfrm>
            <a:off x="35274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9224" name="Group 45"/>
          <p:cNvGrpSpPr>
            <a:grpSpLocks/>
          </p:cNvGrpSpPr>
          <p:nvPr/>
        </p:nvGrpSpPr>
        <p:grpSpPr bwMode="auto">
          <a:xfrm>
            <a:off x="285750" y="3081338"/>
            <a:ext cx="862013" cy="104775"/>
            <a:chOff x="180" y="2248"/>
            <a:chExt cx="543" cy="66"/>
          </a:xfrm>
        </p:grpSpPr>
        <p:sp>
          <p:nvSpPr>
            <p:cNvPr id="9267" name="Line 46"/>
            <p:cNvSpPr>
              <a:spLocks noChangeShapeType="1"/>
            </p:cNvSpPr>
            <p:nvPr/>
          </p:nvSpPr>
          <p:spPr bwMode="auto">
            <a:xfrm>
              <a:off x="180" y="2248"/>
              <a:ext cx="5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68" name="Line 47"/>
            <p:cNvSpPr>
              <a:spLocks noChangeShapeType="1"/>
            </p:cNvSpPr>
            <p:nvPr/>
          </p:nvSpPr>
          <p:spPr bwMode="auto">
            <a:xfrm>
              <a:off x="343" y="2314"/>
              <a:ext cx="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9225" name="Freeform 59"/>
          <p:cNvSpPr>
            <a:spLocks/>
          </p:cNvSpPr>
          <p:nvPr/>
        </p:nvSpPr>
        <p:spPr bwMode="auto">
          <a:xfrm>
            <a:off x="723900" y="2030413"/>
            <a:ext cx="831850" cy="1044575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226" name="Freeform 60"/>
          <p:cNvSpPr>
            <a:spLocks/>
          </p:cNvSpPr>
          <p:nvPr/>
        </p:nvSpPr>
        <p:spPr bwMode="auto">
          <a:xfrm flipV="1">
            <a:off x="723900" y="3228975"/>
            <a:ext cx="831850" cy="735013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227" name="Freeform 61"/>
          <p:cNvSpPr>
            <a:spLocks/>
          </p:cNvSpPr>
          <p:nvPr/>
        </p:nvSpPr>
        <p:spPr bwMode="auto">
          <a:xfrm>
            <a:off x="1908175" y="2030413"/>
            <a:ext cx="831850" cy="1930400"/>
          </a:xfrm>
          <a:custGeom>
            <a:avLst/>
            <a:gdLst>
              <a:gd name="T0" fmla="*/ 0 w 524"/>
              <a:gd name="T1" fmla="*/ 0 h 1216"/>
              <a:gd name="T2" fmla="*/ 2147483647 w 524"/>
              <a:gd name="T3" fmla="*/ 0 h 1216"/>
              <a:gd name="T4" fmla="*/ 2147483647 w 524"/>
              <a:gd name="T5" fmla="*/ 2147483647 h 1216"/>
              <a:gd name="T6" fmla="*/ 2147483647 w 524"/>
              <a:gd name="T7" fmla="*/ 2147483647 h 121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16"/>
              <a:gd name="T14" fmla="*/ 524 w 524"/>
              <a:gd name="T15" fmla="*/ 1216 h 1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16">
                <a:moveTo>
                  <a:pt x="0" y="0"/>
                </a:moveTo>
                <a:lnTo>
                  <a:pt x="524" y="0"/>
                </a:lnTo>
                <a:lnTo>
                  <a:pt x="524" y="1216"/>
                </a:lnTo>
                <a:lnTo>
                  <a:pt x="2" y="1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228" name="Rectangle 62"/>
          <p:cNvSpPr>
            <a:spLocks noChangeArrowheads="1"/>
          </p:cNvSpPr>
          <p:nvPr/>
        </p:nvSpPr>
        <p:spPr bwMode="auto">
          <a:xfrm>
            <a:off x="1271588" y="3835400"/>
            <a:ext cx="890587" cy="249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229" name="Text Box 63"/>
          <p:cNvSpPr txBox="1">
            <a:spLocks noChangeArrowheads="1"/>
          </p:cNvSpPr>
          <p:nvPr/>
        </p:nvSpPr>
        <p:spPr bwMode="auto">
          <a:xfrm>
            <a:off x="1554163" y="4037013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9230" name="Text Box 64"/>
          <p:cNvSpPr txBox="1">
            <a:spLocks noChangeArrowheads="1"/>
          </p:cNvSpPr>
          <p:nvPr/>
        </p:nvSpPr>
        <p:spPr bwMode="auto">
          <a:xfrm>
            <a:off x="1128713" y="2930525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  <a:cs typeface="Arial" charset="0"/>
              </a:rPr>
              <a:t>V</a:t>
            </a:r>
            <a:endParaRPr lang="el-GR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6138863" y="112871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10 </a:t>
            </a:r>
          </a:p>
        </p:txBody>
      </p:sp>
      <p:grpSp>
        <p:nvGrpSpPr>
          <p:cNvPr id="9232" name="Group 69"/>
          <p:cNvGrpSpPr>
            <a:grpSpLocks/>
          </p:cNvGrpSpPr>
          <p:nvPr/>
        </p:nvGrpSpPr>
        <p:grpSpPr bwMode="auto">
          <a:xfrm>
            <a:off x="1033463" y="4951413"/>
            <a:ext cx="1495425" cy="1292225"/>
            <a:chOff x="651" y="3119"/>
            <a:chExt cx="942" cy="814"/>
          </a:xfrm>
        </p:grpSpPr>
        <p:graphicFrame>
          <p:nvGraphicFramePr>
            <p:cNvPr id="9219" name="Object 70"/>
            <p:cNvGraphicFramePr>
              <a:graphicFrameLocks noChangeAspect="1"/>
            </p:cNvGraphicFramePr>
            <p:nvPr/>
          </p:nvGraphicFramePr>
          <p:xfrm>
            <a:off x="774" y="3119"/>
            <a:ext cx="628" cy="512"/>
          </p:xfrm>
          <a:graphic>
            <a:graphicData uri="http://schemas.openxmlformats.org/presentationml/2006/ole">
              <p:oleObj spid="_x0000_s9219" name="Ecuación" r:id="rId3" imgW="545760" imgH="444240" progId="Equation.3">
                <p:embed/>
              </p:oleObj>
            </a:graphicData>
          </a:graphic>
        </p:graphicFrame>
        <p:sp>
          <p:nvSpPr>
            <p:cNvPr id="9266" name="Text Box 71"/>
            <p:cNvSpPr txBox="1">
              <a:spLocks noChangeArrowheads="1"/>
            </p:cNvSpPr>
            <p:nvPr/>
          </p:nvSpPr>
          <p:spPr bwMode="auto">
            <a:xfrm>
              <a:off x="651" y="3702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Ley de Ohm</a:t>
              </a:r>
            </a:p>
          </p:txBody>
        </p:sp>
      </p:grpSp>
      <p:sp>
        <p:nvSpPr>
          <p:cNvPr id="9233" name="Text Box 7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FFFFFF"/>
                </a:solidFill>
              </a:rPr>
              <a:t>Ley de Ohm</a:t>
            </a:r>
          </a:p>
        </p:txBody>
      </p:sp>
      <p:sp>
        <p:nvSpPr>
          <p:cNvPr id="60489" name="Rectangle 73"/>
          <p:cNvSpPr>
            <a:spLocks noChangeArrowheads="1"/>
          </p:cNvSpPr>
          <p:nvPr/>
        </p:nvSpPr>
        <p:spPr bwMode="auto">
          <a:xfrm>
            <a:off x="5049838" y="5246688"/>
            <a:ext cx="314325" cy="731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0490" name="Rectangle 74"/>
          <p:cNvSpPr>
            <a:spLocks noChangeArrowheads="1"/>
          </p:cNvSpPr>
          <p:nvPr/>
        </p:nvSpPr>
        <p:spPr bwMode="auto">
          <a:xfrm>
            <a:off x="5380038" y="5246688"/>
            <a:ext cx="808037" cy="731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0491" name="Rectangle 75"/>
          <p:cNvSpPr>
            <a:spLocks noChangeArrowheads="1"/>
          </p:cNvSpPr>
          <p:nvPr/>
        </p:nvSpPr>
        <p:spPr bwMode="auto">
          <a:xfrm>
            <a:off x="6186488" y="5248275"/>
            <a:ext cx="1093787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0492" name="Rectangle 76"/>
          <p:cNvSpPr>
            <a:spLocks noChangeArrowheads="1"/>
          </p:cNvSpPr>
          <p:nvPr/>
        </p:nvSpPr>
        <p:spPr bwMode="auto">
          <a:xfrm>
            <a:off x="7302500" y="5246688"/>
            <a:ext cx="1082675" cy="731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0493" name="Text Box 77"/>
          <p:cNvSpPr txBox="1">
            <a:spLocks noChangeArrowheads="1"/>
          </p:cNvSpPr>
          <p:nvPr/>
        </p:nvSpPr>
        <p:spPr bwMode="auto">
          <a:xfrm>
            <a:off x="6303963" y="949325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Times New Roman" pitchFamily="18" charset="0"/>
              </a:rPr>
              <a:t>¿?</a:t>
            </a:r>
          </a:p>
        </p:txBody>
      </p:sp>
      <p:graphicFrame>
        <p:nvGraphicFramePr>
          <p:cNvPr id="60483" name="Object 67"/>
          <p:cNvGraphicFramePr>
            <a:graphicFrameLocks noChangeAspect="1"/>
          </p:cNvGraphicFramePr>
          <p:nvPr/>
        </p:nvGraphicFramePr>
        <p:xfrm>
          <a:off x="4471988" y="5249863"/>
          <a:ext cx="3940175" cy="836612"/>
        </p:xfrm>
        <a:graphic>
          <a:graphicData uri="http://schemas.openxmlformats.org/presentationml/2006/ole">
            <p:oleObj spid="_x0000_s9218" name="Ecuación" r:id="rId4" imgW="2158920" imgH="457200" progId="Equation.3">
              <p:embed/>
            </p:oleObj>
          </a:graphicData>
        </a:graphic>
      </p:graphicFrame>
      <p:grpSp>
        <p:nvGrpSpPr>
          <p:cNvPr id="9239" name="105 Grupo"/>
          <p:cNvGrpSpPr>
            <a:grpSpLocks/>
          </p:cNvGrpSpPr>
          <p:nvPr/>
        </p:nvGrpSpPr>
        <p:grpSpPr bwMode="auto">
          <a:xfrm>
            <a:off x="1460500" y="1770063"/>
            <a:ext cx="508000" cy="506412"/>
            <a:chOff x="1232138" y="1769348"/>
            <a:chExt cx="507524" cy="507524"/>
          </a:xfrm>
        </p:grpSpPr>
        <p:sp>
          <p:nvSpPr>
            <p:cNvPr id="107" name="106 Elipse"/>
            <p:cNvSpPr/>
            <p:nvPr/>
          </p:nvSpPr>
          <p:spPr>
            <a:xfrm>
              <a:off x="1232138" y="1769348"/>
              <a:ext cx="507524" cy="5075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9265" name="Text Box 53"/>
            <p:cNvSpPr txBox="1">
              <a:spLocks noChangeArrowheads="1"/>
            </p:cNvSpPr>
            <p:nvPr/>
          </p:nvSpPr>
          <p:spPr bwMode="auto">
            <a:xfrm>
              <a:off x="1286193" y="1775778"/>
              <a:ext cx="273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9240" name="96 Grupo"/>
          <p:cNvGrpSpPr>
            <a:grpSpLocks/>
          </p:cNvGrpSpPr>
          <p:nvPr/>
        </p:nvGrpSpPr>
        <p:grpSpPr bwMode="auto">
          <a:xfrm>
            <a:off x="3906838" y="2335213"/>
            <a:ext cx="663575" cy="1784350"/>
            <a:chOff x="3906968" y="2336006"/>
            <a:chExt cx="663964" cy="1783258"/>
          </a:xfrm>
        </p:grpSpPr>
        <p:grpSp>
          <p:nvGrpSpPr>
            <p:cNvPr id="9252" name="84 Grupo"/>
            <p:cNvGrpSpPr>
              <a:grpSpLocks/>
            </p:cNvGrpSpPr>
            <p:nvPr/>
          </p:nvGrpSpPr>
          <p:grpSpPr bwMode="auto">
            <a:xfrm>
              <a:off x="3906968" y="2336006"/>
              <a:ext cx="663964" cy="1783258"/>
              <a:chOff x="3904587" y="2322195"/>
              <a:chExt cx="663964" cy="1783258"/>
            </a:xfrm>
          </p:grpSpPr>
          <p:grpSp>
            <p:nvGrpSpPr>
              <p:cNvPr id="9254" name="93 Grupo"/>
              <p:cNvGrpSpPr>
                <a:grpSpLocks/>
              </p:cNvGrpSpPr>
              <p:nvPr/>
            </p:nvGrpSpPr>
            <p:grpSpPr bwMode="auto">
              <a:xfrm>
                <a:off x="3904587" y="2322195"/>
                <a:ext cx="663964" cy="1783258"/>
                <a:chOff x="3904587" y="2322195"/>
                <a:chExt cx="663964" cy="1783258"/>
              </a:xfrm>
            </p:grpSpPr>
            <p:grpSp>
              <p:nvGrpSpPr>
                <p:cNvPr id="9256" name="84 Grupo"/>
                <p:cNvGrpSpPr>
                  <a:grpSpLocks/>
                </p:cNvGrpSpPr>
                <p:nvPr/>
              </p:nvGrpSpPr>
              <p:grpSpPr bwMode="auto">
                <a:xfrm>
                  <a:off x="3988435" y="2322195"/>
                  <a:ext cx="490538" cy="1783258"/>
                  <a:chOff x="165100" y="1819275"/>
                  <a:chExt cx="490538" cy="1783258"/>
                </a:xfrm>
              </p:grpSpPr>
              <p:sp>
                <p:nvSpPr>
                  <p:cNvPr id="925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25" y="2247900"/>
                    <a:ext cx="290513" cy="366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s-ES" b="1">
                        <a:solidFill>
                          <a:srgbClr val="FF9933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91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65438" y="2963162"/>
                    <a:ext cx="489236" cy="47913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260" name="91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224953" y="2956202"/>
                    <a:ext cx="33855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3600" b="1">
                        <a:solidFill>
                          <a:srgbClr val="000000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93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5438" y="2054081"/>
                    <a:ext cx="490825" cy="1191482"/>
                  </a:xfrm>
                  <a:prstGeom prst="can">
                    <a:avLst>
                      <a:gd name="adj" fmla="val 56763"/>
                    </a:avLst>
                  </a:prstGeom>
                  <a:gradFill rotWithShape="1">
                    <a:gsLst>
                      <a:gs pos="0">
                        <a:schemeClr val="tx1">
                          <a:gamma/>
                          <a:tint val="76078"/>
                          <a:invGamma/>
                        </a:schemeClr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262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65100" y="1857375"/>
                    <a:ext cx="490538" cy="479425"/>
                  </a:xfrm>
                  <a:prstGeom prst="ca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63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34963" y="1819275"/>
                    <a:ext cx="149225" cy="179388"/>
                  </a:xfrm>
                  <a:prstGeom prst="can">
                    <a:avLst>
                      <a:gd name="adj" fmla="val 60107"/>
                    </a:avLst>
                  </a:prstGeom>
                  <a:gradFill rotWithShape="1">
                    <a:gsLst>
                      <a:gs pos="0">
                        <a:srgbClr val="595959"/>
                      </a:gs>
                      <a:gs pos="50000">
                        <a:srgbClr val="C0C0C0"/>
                      </a:gs>
                      <a:gs pos="100000">
                        <a:srgbClr val="595959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257" name="88 Rectángulo"/>
                <p:cNvSpPr>
                  <a:spLocks noChangeArrowheads="1"/>
                </p:cNvSpPr>
                <p:nvPr/>
              </p:nvSpPr>
              <p:spPr bwMode="auto">
                <a:xfrm>
                  <a:off x="3904587" y="3027164"/>
                  <a:ext cx="6639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solidFill>
                        <a:srgbClr val="FFFFFF"/>
                      </a:solidFill>
                    </a:rPr>
                    <a:t>1,5 V</a:t>
                  </a:r>
                </a:p>
              </p:txBody>
            </p:sp>
          </p:grpSp>
          <p:sp>
            <p:nvSpPr>
              <p:cNvPr id="9255" name="Oval 80"/>
              <p:cNvSpPr>
                <a:spLocks noChangeArrowheads="1"/>
              </p:cNvSpPr>
              <p:nvPr/>
            </p:nvSpPr>
            <p:spPr bwMode="auto">
              <a:xfrm>
                <a:off x="4202907" y="2339181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53" name="95 Rectángulo"/>
            <p:cNvSpPr>
              <a:spLocks noChangeArrowheads="1"/>
            </p:cNvSpPr>
            <p:nvPr/>
          </p:nvSpPr>
          <p:spPr bwMode="auto">
            <a:xfrm>
              <a:off x="4089920" y="254377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FFFF"/>
                  </a:solidFill>
                </a:rPr>
                <a:t>+</a:t>
              </a:r>
            </a:p>
          </p:txBody>
        </p:sp>
      </p:grpSp>
      <p:sp>
        <p:nvSpPr>
          <p:cNvPr id="9241" name="AutoShape 19"/>
          <p:cNvSpPr>
            <a:spLocks noChangeArrowheads="1"/>
          </p:cNvSpPr>
          <p:nvPr/>
        </p:nvSpPr>
        <p:spPr bwMode="auto">
          <a:xfrm rot="5400000">
            <a:off x="5567362" y="4141788"/>
            <a:ext cx="66675" cy="876300"/>
          </a:xfrm>
          <a:prstGeom prst="can">
            <a:avLst>
              <a:gd name="adj" fmla="val 47947"/>
            </a:avLst>
          </a:prstGeom>
          <a:gradFill rotWithShape="1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pic>
        <p:nvPicPr>
          <p:cNvPr id="9242" name="Picture 20" descr="http://freewebs.com/hen85/electronica/Red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523038" y="4035425"/>
            <a:ext cx="1333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1" descr="http://freewebs.com/hen85/electronica/resleft.gif"/>
          <p:cNvPicPr>
            <a:picLocks noChangeAspect="1" noChangeArrowheads="1"/>
          </p:cNvPicPr>
          <p:nvPr/>
        </p:nvPicPr>
        <p:blipFill>
          <a:blip r:embed="rId7" r:link="rId8" cstate="print"/>
          <a:srcRect l="48831"/>
          <a:stretch>
            <a:fillRect/>
          </a:stretch>
        </p:blipFill>
        <p:spPr bwMode="auto">
          <a:xfrm>
            <a:off x="5994400" y="4035425"/>
            <a:ext cx="4143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2" descr="http://freewebs.com/hen85/electronica/Brown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399213" y="4035425"/>
            <a:ext cx="133350" cy="1162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9245" name="Picture 23" descr="http://freewebs.com/hen85/electronica/Yellow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6646863" y="4035425"/>
            <a:ext cx="1349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4" descr="http://freewebs.com/hen85/electronica/spacer.gif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6772275" y="4035425"/>
            <a:ext cx="107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25" descr="http://freewebs.com/hen85/electronica/oro.gif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6870700" y="4035425"/>
            <a:ext cx="134938" cy="1162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9248" name="Picture 26" descr="http://freewebs.com/hen85/electronica/resright.gif"/>
          <p:cNvPicPr>
            <a:picLocks noChangeAspect="1" noChangeArrowheads="1"/>
          </p:cNvPicPr>
          <p:nvPr/>
        </p:nvPicPr>
        <p:blipFill>
          <a:blip r:embed="rId17" r:link="rId18" cstate="print"/>
          <a:srcRect r="43275"/>
          <a:stretch>
            <a:fillRect/>
          </a:stretch>
        </p:blipFill>
        <p:spPr bwMode="auto">
          <a:xfrm>
            <a:off x="7000875" y="4035425"/>
            <a:ext cx="460375" cy="1162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9249" name="AutoShape 27"/>
          <p:cNvSpPr>
            <a:spLocks noChangeArrowheads="1"/>
          </p:cNvSpPr>
          <p:nvPr/>
        </p:nvSpPr>
        <p:spPr bwMode="auto">
          <a:xfrm rot="5400000">
            <a:off x="7789862" y="4141788"/>
            <a:ext cx="66675" cy="876300"/>
          </a:xfrm>
          <a:prstGeom prst="can">
            <a:avLst>
              <a:gd name="adj" fmla="val 47947"/>
            </a:avLst>
          </a:prstGeom>
          <a:gradFill rotWithShape="1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250" name="Text Box 30"/>
          <p:cNvSpPr txBox="1">
            <a:spLocks noChangeArrowheads="1"/>
          </p:cNvSpPr>
          <p:nvPr/>
        </p:nvSpPr>
        <p:spPr bwMode="auto">
          <a:xfrm>
            <a:off x="6292850" y="3948113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150 </a:t>
            </a:r>
            <a:r>
              <a:rPr lang="el-GR" b="1">
                <a:solidFill>
                  <a:srgbClr val="000000"/>
                </a:solidFill>
                <a:cs typeface="Arial" charset="0"/>
              </a:rPr>
              <a:t>Ω</a:t>
            </a:r>
          </a:p>
        </p:txBody>
      </p:sp>
      <p:sp>
        <p:nvSpPr>
          <p:cNvPr id="9251" name="Text Box 8"/>
          <p:cNvSpPr txBox="1">
            <a:spLocks noChangeArrowheads="1"/>
          </p:cNvSpPr>
          <p:nvPr/>
        </p:nvSpPr>
        <p:spPr bwMode="auto">
          <a:xfrm>
            <a:off x="6283325" y="182880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84" grpId="0"/>
      <p:bldP spid="60489" grpId="0" animBg="1"/>
      <p:bldP spid="60490" grpId="0" animBg="1"/>
      <p:bldP spid="60491" grpId="0" animBg="1"/>
      <p:bldP spid="60492" grpId="0" animBg="1"/>
      <p:bldP spid="60493" grpId="0"/>
      <p:bldP spid="60493" grpId="1"/>
      <p:bldP spid="6049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7 Grupo"/>
          <p:cNvGrpSpPr>
            <a:grpSpLocks/>
          </p:cNvGrpSpPr>
          <p:nvPr/>
        </p:nvGrpSpPr>
        <p:grpSpPr bwMode="auto">
          <a:xfrm>
            <a:off x="3930650" y="2335213"/>
            <a:ext cx="550863" cy="1784350"/>
            <a:chOff x="3930780" y="2336006"/>
            <a:chExt cx="550574" cy="1783258"/>
          </a:xfrm>
        </p:grpSpPr>
        <p:grpSp>
          <p:nvGrpSpPr>
            <p:cNvPr id="10299" name="84 Grupo"/>
            <p:cNvGrpSpPr>
              <a:grpSpLocks/>
            </p:cNvGrpSpPr>
            <p:nvPr/>
          </p:nvGrpSpPr>
          <p:grpSpPr bwMode="auto">
            <a:xfrm>
              <a:off x="3930780" y="2336006"/>
              <a:ext cx="550574" cy="1783258"/>
              <a:chOff x="3928399" y="2322195"/>
              <a:chExt cx="550574" cy="1783258"/>
            </a:xfrm>
          </p:grpSpPr>
          <p:grpSp>
            <p:nvGrpSpPr>
              <p:cNvPr id="10301" name="93 Grupo"/>
              <p:cNvGrpSpPr>
                <a:grpSpLocks/>
              </p:cNvGrpSpPr>
              <p:nvPr/>
            </p:nvGrpSpPr>
            <p:grpSpPr bwMode="auto">
              <a:xfrm>
                <a:off x="3928399" y="2322195"/>
                <a:ext cx="550574" cy="1783258"/>
                <a:chOff x="3928399" y="2322195"/>
                <a:chExt cx="550574" cy="1783258"/>
              </a:xfrm>
            </p:grpSpPr>
            <p:grpSp>
              <p:nvGrpSpPr>
                <p:cNvPr id="10303" name="84 Grupo"/>
                <p:cNvGrpSpPr>
                  <a:grpSpLocks/>
                </p:cNvGrpSpPr>
                <p:nvPr/>
              </p:nvGrpSpPr>
              <p:grpSpPr bwMode="auto">
                <a:xfrm>
                  <a:off x="3988435" y="2322195"/>
                  <a:ext cx="490538" cy="1783258"/>
                  <a:chOff x="165100" y="1819275"/>
                  <a:chExt cx="490538" cy="1783258"/>
                </a:xfrm>
              </p:grpSpPr>
              <p:sp>
                <p:nvSpPr>
                  <p:cNvPr id="1030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25" y="2247900"/>
                    <a:ext cx="290513" cy="366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s-ES" b="1">
                        <a:solidFill>
                          <a:srgbClr val="FF9933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06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65357" y="2963162"/>
                    <a:ext cx="488694" cy="47913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307" name="107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224953" y="2956202"/>
                    <a:ext cx="33855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3600" b="1">
                        <a:solidFill>
                          <a:srgbClr val="000000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109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5357" y="2054081"/>
                    <a:ext cx="490281" cy="1191482"/>
                  </a:xfrm>
                  <a:prstGeom prst="can">
                    <a:avLst>
                      <a:gd name="adj" fmla="val 56763"/>
                    </a:avLst>
                  </a:prstGeom>
                  <a:gradFill rotWithShape="1">
                    <a:gsLst>
                      <a:gs pos="0">
                        <a:schemeClr val="tx1">
                          <a:gamma/>
                          <a:tint val="76078"/>
                          <a:invGamma/>
                        </a:schemeClr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309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65100" y="1857375"/>
                    <a:ext cx="490538" cy="479425"/>
                  </a:xfrm>
                  <a:prstGeom prst="ca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10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34963" y="1819275"/>
                    <a:ext cx="149225" cy="179388"/>
                  </a:xfrm>
                  <a:prstGeom prst="can">
                    <a:avLst>
                      <a:gd name="adj" fmla="val 60107"/>
                    </a:avLst>
                  </a:prstGeom>
                  <a:gradFill rotWithShape="1">
                    <a:gsLst>
                      <a:gs pos="0">
                        <a:srgbClr val="595959"/>
                      </a:gs>
                      <a:gs pos="50000">
                        <a:srgbClr val="C0C0C0"/>
                      </a:gs>
                      <a:gs pos="100000">
                        <a:srgbClr val="595959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304" name="103 Rectángulo"/>
                <p:cNvSpPr>
                  <a:spLocks noChangeArrowheads="1"/>
                </p:cNvSpPr>
                <p:nvPr/>
              </p:nvSpPr>
              <p:spPr bwMode="auto">
                <a:xfrm>
                  <a:off x="3928399" y="3027164"/>
                  <a:ext cx="55015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solidFill>
                        <a:srgbClr val="FFFFFF"/>
                      </a:solidFill>
                    </a:rPr>
                    <a:t> 3 V</a:t>
                  </a:r>
                </a:p>
              </p:txBody>
            </p:sp>
          </p:grpSp>
          <p:sp>
            <p:nvSpPr>
              <p:cNvPr id="10302" name="Oval 80"/>
              <p:cNvSpPr>
                <a:spLocks noChangeArrowheads="1"/>
              </p:cNvSpPr>
              <p:nvPr/>
            </p:nvSpPr>
            <p:spPr bwMode="auto">
              <a:xfrm>
                <a:off x="4202907" y="2339181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00" name="99 Rectángulo"/>
            <p:cNvSpPr>
              <a:spLocks noChangeArrowheads="1"/>
            </p:cNvSpPr>
            <p:nvPr/>
          </p:nvSpPr>
          <p:spPr bwMode="auto">
            <a:xfrm>
              <a:off x="4089920" y="254377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FFFF"/>
                  </a:solidFill>
                </a:rPr>
                <a:t>+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867400" y="962025"/>
            <a:ext cx="1411288" cy="1338263"/>
            <a:chOff x="2387" y="1002"/>
            <a:chExt cx="889" cy="843"/>
          </a:xfrm>
        </p:grpSpPr>
        <p:sp>
          <p:nvSpPr>
            <p:cNvPr id="10289" name="Rectangle 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290" name="Rectangle 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291" name="Rectangle 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292" name="Rectangle 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293" name="Text Box 8"/>
            <p:cNvSpPr txBox="1">
              <a:spLocks noChangeArrowheads="1"/>
            </p:cNvSpPr>
            <p:nvPr/>
          </p:nvSpPr>
          <p:spPr bwMode="auto">
            <a:xfrm>
              <a:off x="2649" y="1548"/>
              <a:ext cx="4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mA</a:t>
              </a:r>
            </a:p>
          </p:txBody>
        </p:sp>
        <p:grpSp>
          <p:nvGrpSpPr>
            <p:cNvPr id="10294" name="Group 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10295" name="Oval 1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6" name="Oval 1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7" name="Oval 1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8" name="Oval 1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227513" y="1801813"/>
            <a:ext cx="4341812" cy="2782887"/>
            <a:chOff x="2663" y="1135"/>
            <a:chExt cx="2735" cy="1753"/>
          </a:xfrm>
        </p:grpSpPr>
        <p:grpSp>
          <p:nvGrpSpPr>
            <p:cNvPr id="10282" name="Group 15"/>
            <p:cNvGrpSpPr>
              <a:grpSpLocks/>
            </p:cNvGrpSpPr>
            <p:nvPr/>
          </p:nvGrpSpPr>
          <p:grpSpPr bwMode="auto">
            <a:xfrm>
              <a:off x="2663" y="1152"/>
              <a:ext cx="2735" cy="1736"/>
              <a:chOff x="1354" y="1548"/>
              <a:chExt cx="2735" cy="1736"/>
            </a:xfrm>
          </p:grpSpPr>
          <p:sp>
            <p:nvSpPr>
              <p:cNvPr id="10286" name="Freeform 17"/>
              <p:cNvSpPr>
                <a:spLocks/>
              </p:cNvSpPr>
              <p:nvPr/>
            </p:nvSpPr>
            <p:spPr bwMode="auto">
              <a:xfrm flipV="1">
                <a:off x="1354" y="2892"/>
                <a:ext cx="1302" cy="392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3906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87" name="Freeform 18"/>
              <p:cNvSpPr>
                <a:spLocks/>
              </p:cNvSpPr>
              <p:nvPr/>
            </p:nvSpPr>
            <p:spPr bwMode="auto">
              <a:xfrm>
                <a:off x="3030" y="1548"/>
                <a:ext cx="1059" cy="1734"/>
              </a:xfrm>
              <a:custGeom>
                <a:avLst/>
                <a:gdLst>
                  <a:gd name="T0" fmla="*/ 0 w 1059"/>
                  <a:gd name="T1" fmla="*/ 0 h 1743"/>
                  <a:gd name="T2" fmla="*/ 1059 w 1059"/>
                  <a:gd name="T3" fmla="*/ 0 h 1743"/>
                  <a:gd name="T4" fmla="*/ 1059 w 1059"/>
                  <a:gd name="T5" fmla="*/ 1524 h 1743"/>
                  <a:gd name="T6" fmla="*/ 798 w 1059"/>
                  <a:gd name="T7" fmla="*/ 1524 h 1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9"/>
                  <a:gd name="T13" fmla="*/ 0 h 1743"/>
                  <a:gd name="T14" fmla="*/ 1059 w 1059"/>
                  <a:gd name="T15" fmla="*/ 1743 h 1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9" h="1743">
                    <a:moveTo>
                      <a:pt x="0" y="0"/>
                    </a:moveTo>
                    <a:lnTo>
                      <a:pt x="1059" y="0"/>
                    </a:lnTo>
                    <a:lnTo>
                      <a:pt x="1059" y="1743"/>
                    </a:lnTo>
                    <a:lnTo>
                      <a:pt x="798" y="174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88" name="Freeform 16"/>
              <p:cNvSpPr>
                <a:spLocks/>
              </p:cNvSpPr>
              <p:nvPr/>
            </p:nvSpPr>
            <p:spPr bwMode="auto">
              <a:xfrm>
                <a:off x="1354" y="1548"/>
                <a:ext cx="1302" cy="345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0283" name="Group 19"/>
            <p:cNvGrpSpPr>
              <a:grpSpLocks/>
            </p:cNvGrpSpPr>
            <p:nvPr/>
          </p:nvGrpSpPr>
          <p:grpSpPr bwMode="auto">
            <a:xfrm>
              <a:off x="3944" y="1135"/>
              <a:ext cx="411" cy="36"/>
              <a:chOff x="3944" y="1135"/>
              <a:chExt cx="411" cy="36"/>
            </a:xfrm>
          </p:grpSpPr>
          <p:sp>
            <p:nvSpPr>
              <p:cNvPr id="10284" name="Oval 20"/>
              <p:cNvSpPr>
                <a:spLocks noChangeArrowheads="1"/>
              </p:cNvSpPr>
              <p:nvPr/>
            </p:nvSpPr>
            <p:spPr bwMode="auto">
              <a:xfrm>
                <a:off x="3944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5" name="Oval 21"/>
              <p:cNvSpPr>
                <a:spLocks noChangeArrowheads="1"/>
              </p:cNvSpPr>
              <p:nvPr/>
            </p:nvSpPr>
            <p:spPr bwMode="auto">
              <a:xfrm>
                <a:off x="4319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47" name="Rectangle 32"/>
          <p:cNvSpPr>
            <a:spLocks noChangeArrowheads="1"/>
          </p:cNvSpPr>
          <p:nvPr/>
        </p:nvSpPr>
        <p:spPr bwMode="auto">
          <a:xfrm>
            <a:off x="0" y="0"/>
            <a:ext cx="3492500" cy="6858000"/>
          </a:xfrm>
          <a:prstGeom prst="rect">
            <a:avLst/>
          </a:prstGeom>
          <a:solidFill>
            <a:srgbClr val="D1F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48" name="Line 40"/>
          <p:cNvSpPr>
            <a:spLocks noChangeShapeType="1"/>
          </p:cNvSpPr>
          <p:nvPr/>
        </p:nvSpPr>
        <p:spPr bwMode="auto">
          <a:xfrm>
            <a:off x="35274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0249" name="Group 45"/>
          <p:cNvGrpSpPr>
            <a:grpSpLocks/>
          </p:cNvGrpSpPr>
          <p:nvPr/>
        </p:nvGrpSpPr>
        <p:grpSpPr bwMode="auto">
          <a:xfrm>
            <a:off x="285750" y="3081338"/>
            <a:ext cx="862013" cy="104775"/>
            <a:chOff x="180" y="2248"/>
            <a:chExt cx="543" cy="66"/>
          </a:xfrm>
        </p:grpSpPr>
        <p:sp>
          <p:nvSpPr>
            <p:cNvPr id="10280" name="Line 46"/>
            <p:cNvSpPr>
              <a:spLocks noChangeShapeType="1"/>
            </p:cNvSpPr>
            <p:nvPr/>
          </p:nvSpPr>
          <p:spPr bwMode="auto">
            <a:xfrm>
              <a:off x="180" y="2248"/>
              <a:ext cx="5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81" name="Line 47"/>
            <p:cNvSpPr>
              <a:spLocks noChangeShapeType="1"/>
            </p:cNvSpPr>
            <p:nvPr/>
          </p:nvSpPr>
          <p:spPr bwMode="auto">
            <a:xfrm>
              <a:off x="343" y="2314"/>
              <a:ext cx="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250" name="Freeform 59"/>
          <p:cNvSpPr>
            <a:spLocks/>
          </p:cNvSpPr>
          <p:nvPr/>
        </p:nvSpPr>
        <p:spPr bwMode="auto">
          <a:xfrm>
            <a:off x="723900" y="2030413"/>
            <a:ext cx="831850" cy="1044575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251" name="Freeform 60"/>
          <p:cNvSpPr>
            <a:spLocks/>
          </p:cNvSpPr>
          <p:nvPr/>
        </p:nvSpPr>
        <p:spPr bwMode="auto">
          <a:xfrm flipV="1">
            <a:off x="723900" y="3228975"/>
            <a:ext cx="831850" cy="735013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252" name="Freeform 61"/>
          <p:cNvSpPr>
            <a:spLocks/>
          </p:cNvSpPr>
          <p:nvPr/>
        </p:nvSpPr>
        <p:spPr bwMode="auto">
          <a:xfrm>
            <a:off x="1908175" y="2030413"/>
            <a:ext cx="831850" cy="1930400"/>
          </a:xfrm>
          <a:custGeom>
            <a:avLst/>
            <a:gdLst>
              <a:gd name="T0" fmla="*/ 0 w 524"/>
              <a:gd name="T1" fmla="*/ 0 h 1216"/>
              <a:gd name="T2" fmla="*/ 2147483647 w 524"/>
              <a:gd name="T3" fmla="*/ 0 h 1216"/>
              <a:gd name="T4" fmla="*/ 2147483647 w 524"/>
              <a:gd name="T5" fmla="*/ 2147483647 h 1216"/>
              <a:gd name="T6" fmla="*/ 2147483647 w 524"/>
              <a:gd name="T7" fmla="*/ 2147483647 h 121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16"/>
              <a:gd name="T14" fmla="*/ 524 w 524"/>
              <a:gd name="T15" fmla="*/ 1216 h 1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16">
                <a:moveTo>
                  <a:pt x="0" y="0"/>
                </a:moveTo>
                <a:lnTo>
                  <a:pt x="524" y="0"/>
                </a:lnTo>
                <a:lnTo>
                  <a:pt x="524" y="1216"/>
                </a:lnTo>
                <a:lnTo>
                  <a:pt x="2" y="1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0253" name="Rectangle 62"/>
          <p:cNvSpPr>
            <a:spLocks noChangeArrowheads="1"/>
          </p:cNvSpPr>
          <p:nvPr/>
        </p:nvSpPr>
        <p:spPr bwMode="auto">
          <a:xfrm>
            <a:off x="1271588" y="3835400"/>
            <a:ext cx="890587" cy="249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54" name="Text Box 63"/>
          <p:cNvSpPr txBox="1">
            <a:spLocks noChangeArrowheads="1"/>
          </p:cNvSpPr>
          <p:nvPr/>
        </p:nvSpPr>
        <p:spPr bwMode="auto">
          <a:xfrm>
            <a:off x="1554163" y="4037013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55" name="Text Box 64"/>
          <p:cNvSpPr txBox="1">
            <a:spLocks noChangeArrowheads="1"/>
          </p:cNvSpPr>
          <p:nvPr/>
        </p:nvSpPr>
        <p:spPr bwMode="auto">
          <a:xfrm>
            <a:off x="1128713" y="2930525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  <a:cs typeface="Arial" charset="0"/>
              </a:rPr>
              <a:t>V</a:t>
            </a:r>
            <a:endParaRPr lang="el-GR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532" name="Text Box 68"/>
          <p:cNvSpPr txBox="1">
            <a:spLocks noChangeArrowheads="1"/>
          </p:cNvSpPr>
          <p:nvPr/>
        </p:nvSpPr>
        <p:spPr bwMode="auto">
          <a:xfrm>
            <a:off x="6340475" y="112871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60 </a:t>
            </a:r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1033463" y="4951413"/>
            <a:ext cx="1495425" cy="1292225"/>
            <a:chOff x="651" y="3119"/>
            <a:chExt cx="942" cy="814"/>
          </a:xfrm>
        </p:grpSpPr>
        <p:graphicFrame>
          <p:nvGraphicFramePr>
            <p:cNvPr id="10243" name="Object 70"/>
            <p:cNvGraphicFramePr>
              <a:graphicFrameLocks noChangeAspect="1"/>
            </p:cNvGraphicFramePr>
            <p:nvPr/>
          </p:nvGraphicFramePr>
          <p:xfrm>
            <a:off x="774" y="3119"/>
            <a:ext cx="628" cy="512"/>
          </p:xfrm>
          <a:graphic>
            <a:graphicData uri="http://schemas.openxmlformats.org/presentationml/2006/ole">
              <p:oleObj spid="_x0000_s10243" name="Ecuación" r:id="rId3" imgW="545760" imgH="444240" progId="Equation.3">
                <p:embed/>
              </p:oleObj>
            </a:graphicData>
          </a:graphic>
        </p:graphicFrame>
        <p:sp>
          <p:nvSpPr>
            <p:cNvPr id="10279" name="Text Box 71"/>
            <p:cNvSpPr txBox="1">
              <a:spLocks noChangeArrowheads="1"/>
            </p:cNvSpPr>
            <p:nvPr/>
          </p:nvSpPr>
          <p:spPr bwMode="auto">
            <a:xfrm>
              <a:off x="651" y="3702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Ley de Ohm</a:t>
              </a:r>
            </a:p>
          </p:txBody>
        </p:sp>
      </p:grpSp>
      <p:sp>
        <p:nvSpPr>
          <p:cNvPr id="10258" name="Text Box 7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FFFFFF"/>
                </a:solidFill>
              </a:rPr>
              <a:t>Ley de Ohm</a:t>
            </a:r>
          </a:p>
        </p:txBody>
      </p:sp>
      <p:sp>
        <p:nvSpPr>
          <p:cNvPr id="62537" name="Text Box 73"/>
          <p:cNvSpPr txBox="1">
            <a:spLocks noChangeArrowheads="1"/>
          </p:cNvSpPr>
          <p:nvPr/>
        </p:nvSpPr>
        <p:spPr bwMode="auto">
          <a:xfrm>
            <a:off x="6315075" y="949325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Times New Roman" pitchFamily="18" charset="0"/>
              </a:rPr>
              <a:t>¿?</a:t>
            </a:r>
          </a:p>
        </p:txBody>
      </p:sp>
      <p:sp>
        <p:nvSpPr>
          <p:cNvPr id="62538" name="Rectangle 74"/>
          <p:cNvSpPr>
            <a:spLocks noChangeArrowheads="1"/>
          </p:cNvSpPr>
          <p:nvPr/>
        </p:nvSpPr>
        <p:spPr bwMode="auto">
          <a:xfrm>
            <a:off x="4979988" y="5235575"/>
            <a:ext cx="312737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2539" name="Rectangle 75"/>
          <p:cNvSpPr>
            <a:spLocks noChangeArrowheads="1"/>
          </p:cNvSpPr>
          <p:nvPr/>
        </p:nvSpPr>
        <p:spPr bwMode="auto">
          <a:xfrm>
            <a:off x="5308600" y="5235575"/>
            <a:ext cx="688975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2540" name="Rectangle 76"/>
          <p:cNvSpPr>
            <a:spLocks noChangeArrowheads="1"/>
          </p:cNvSpPr>
          <p:nvPr/>
        </p:nvSpPr>
        <p:spPr bwMode="auto">
          <a:xfrm>
            <a:off x="6026150" y="5235575"/>
            <a:ext cx="1270000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2541" name="Rectangle 77"/>
          <p:cNvSpPr>
            <a:spLocks noChangeArrowheads="1"/>
          </p:cNvSpPr>
          <p:nvPr/>
        </p:nvSpPr>
        <p:spPr bwMode="auto">
          <a:xfrm>
            <a:off x="7348538" y="5235575"/>
            <a:ext cx="1089025" cy="731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62531" name="Object 67"/>
          <p:cNvGraphicFramePr>
            <a:graphicFrameLocks noChangeAspect="1"/>
          </p:cNvGraphicFramePr>
          <p:nvPr/>
        </p:nvGraphicFramePr>
        <p:xfrm>
          <a:off x="4424363" y="5226050"/>
          <a:ext cx="4033837" cy="836613"/>
        </p:xfrm>
        <a:graphic>
          <a:graphicData uri="http://schemas.openxmlformats.org/presentationml/2006/ole">
            <p:oleObj spid="_x0000_s10242" name="Ecuación" r:id="rId4" imgW="2209680" imgH="457200" progId="Equation.3">
              <p:embed/>
            </p:oleObj>
          </a:graphicData>
        </a:graphic>
      </p:graphicFrame>
      <p:grpSp>
        <p:nvGrpSpPr>
          <p:cNvPr id="10264" name="105 Grupo"/>
          <p:cNvGrpSpPr>
            <a:grpSpLocks/>
          </p:cNvGrpSpPr>
          <p:nvPr/>
        </p:nvGrpSpPr>
        <p:grpSpPr bwMode="auto">
          <a:xfrm>
            <a:off x="1460500" y="1770063"/>
            <a:ext cx="508000" cy="506412"/>
            <a:chOff x="1232138" y="1769348"/>
            <a:chExt cx="507524" cy="507524"/>
          </a:xfrm>
        </p:grpSpPr>
        <p:sp>
          <p:nvSpPr>
            <p:cNvPr id="107" name="106 Elipse"/>
            <p:cNvSpPr/>
            <p:nvPr/>
          </p:nvSpPr>
          <p:spPr>
            <a:xfrm>
              <a:off x="1232138" y="1769348"/>
              <a:ext cx="507524" cy="5075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278" name="Text Box 53"/>
            <p:cNvSpPr txBox="1">
              <a:spLocks noChangeArrowheads="1"/>
            </p:cNvSpPr>
            <p:nvPr/>
          </p:nvSpPr>
          <p:spPr bwMode="auto">
            <a:xfrm>
              <a:off x="1286193" y="1775778"/>
              <a:ext cx="273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4" name="86 Grupo"/>
          <p:cNvGrpSpPr>
            <a:grpSpLocks/>
          </p:cNvGrpSpPr>
          <p:nvPr/>
        </p:nvGrpSpPr>
        <p:grpSpPr bwMode="auto">
          <a:xfrm>
            <a:off x="5162550" y="3948113"/>
            <a:ext cx="3098800" cy="1249362"/>
            <a:chOff x="5162550" y="3948113"/>
            <a:chExt cx="3098800" cy="1249363"/>
          </a:xfrm>
        </p:grpSpPr>
        <p:grpSp>
          <p:nvGrpSpPr>
            <p:cNvPr id="10266" name="Group 18"/>
            <p:cNvGrpSpPr>
              <a:grpSpLocks/>
            </p:cNvGrpSpPr>
            <p:nvPr/>
          </p:nvGrpSpPr>
          <p:grpSpPr bwMode="auto">
            <a:xfrm>
              <a:off x="5162550" y="4035425"/>
              <a:ext cx="3098800" cy="1162051"/>
              <a:chOff x="1491" y="1721"/>
              <a:chExt cx="2617" cy="981"/>
            </a:xfrm>
          </p:grpSpPr>
          <p:sp>
            <p:nvSpPr>
              <p:cNvPr id="10268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69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0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1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2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3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4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5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6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67" name="Text Box 30"/>
            <p:cNvSpPr txBox="1">
              <a:spLocks noChangeArrowheads="1"/>
            </p:cNvSpPr>
            <p:nvPr/>
          </p:nvSpPr>
          <p:spPr bwMode="auto">
            <a:xfrm>
              <a:off x="6292850" y="3948113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32" grpId="0"/>
      <p:bldP spid="62537" grpId="0"/>
      <p:bldP spid="62537" grpId="1"/>
      <p:bldP spid="62537" grpId="2"/>
      <p:bldP spid="62538" grpId="0" animBg="1"/>
      <p:bldP spid="62539" grpId="0" animBg="1"/>
      <p:bldP spid="62540" grpId="0" animBg="1"/>
      <p:bldP spid="625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4 Grupo"/>
          <p:cNvGrpSpPr>
            <a:grpSpLocks/>
          </p:cNvGrpSpPr>
          <p:nvPr/>
        </p:nvGrpSpPr>
        <p:grpSpPr bwMode="auto">
          <a:xfrm>
            <a:off x="3941763" y="2335213"/>
            <a:ext cx="549275" cy="1784350"/>
            <a:chOff x="3941258" y="2336006"/>
            <a:chExt cx="550151" cy="1783258"/>
          </a:xfrm>
        </p:grpSpPr>
        <p:grpSp>
          <p:nvGrpSpPr>
            <p:cNvPr id="11319" name="84 Grupo"/>
            <p:cNvGrpSpPr>
              <a:grpSpLocks/>
            </p:cNvGrpSpPr>
            <p:nvPr/>
          </p:nvGrpSpPr>
          <p:grpSpPr bwMode="auto">
            <a:xfrm>
              <a:off x="3941258" y="2336006"/>
              <a:ext cx="550151" cy="1783258"/>
              <a:chOff x="3938877" y="2322195"/>
              <a:chExt cx="550151" cy="1783258"/>
            </a:xfrm>
          </p:grpSpPr>
          <p:grpSp>
            <p:nvGrpSpPr>
              <p:cNvPr id="11321" name="93 Grupo"/>
              <p:cNvGrpSpPr>
                <a:grpSpLocks/>
              </p:cNvGrpSpPr>
              <p:nvPr/>
            </p:nvGrpSpPr>
            <p:grpSpPr bwMode="auto">
              <a:xfrm>
                <a:off x="3938877" y="2322195"/>
                <a:ext cx="550151" cy="1783258"/>
                <a:chOff x="3938877" y="2322195"/>
                <a:chExt cx="550151" cy="1783258"/>
              </a:xfrm>
            </p:grpSpPr>
            <p:grpSp>
              <p:nvGrpSpPr>
                <p:cNvPr id="11323" name="84 Grupo"/>
                <p:cNvGrpSpPr>
                  <a:grpSpLocks/>
                </p:cNvGrpSpPr>
                <p:nvPr/>
              </p:nvGrpSpPr>
              <p:grpSpPr bwMode="auto">
                <a:xfrm>
                  <a:off x="3988435" y="2322195"/>
                  <a:ext cx="490538" cy="1783258"/>
                  <a:chOff x="165100" y="1819275"/>
                  <a:chExt cx="490538" cy="1783258"/>
                </a:xfrm>
              </p:grpSpPr>
              <p:sp>
                <p:nvSpPr>
                  <p:cNvPr id="1132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25" y="2247900"/>
                    <a:ext cx="290513" cy="366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s-ES" b="1">
                        <a:solidFill>
                          <a:srgbClr val="FF9933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93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64833" y="2963162"/>
                    <a:ext cx="489730" cy="47913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27" name="93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224953" y="2956202"/>
                    <a:ext cx="33855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3600" b="1">
                        <a:solidFill>
                          <a:srgbClr val="000000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9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4833" y="2054081"/>
                    <a:ext cx="491320" cy="1191482"/>
                  </a:xfrm>
                  <a:prstGeom prst="can">
                    <a:avLst>
                      <a:gd name="adj" fmla="val 56763"/>
                    </a:avLst>
                  </a:prstGeom>
                  <a:gradFill rotWithShape="1">
                    <a:gsLst>
                      <a:gs pos="0">
                        <a:schemeClr val="tx1">
                          <a:gamma/>
                          <a:tint val="76078"/>
                          <a:invGamma/>
                        </a:schemeClr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329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65100" y="1857375"/>
                    <a:ext cx="490538" cy="479425"/>
                  </a:xfrm>
                  <a:prstGeom prst="ca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30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34963" y="1819275"/>
                    <a:ext cx="149225" cy="179388"/>
                  </a:xfrm>
                  <a:prstGeom prst="can">
                    <a:avLst>
                      <a:gd name="adj" fmla="val 60107"/>
                    </a:avLst>
                  </a:prstGeom>
                  <a:gradFill rotWithShape="1">
                    <a:gsLst>
                      <a:gs pos="0">
                        <a:srgbClr val="595959"/>
                      </a:gs>
                      <a:gs pos="50000">
                        <a:srgbClr val="C0C0C0"/>
                      </a:gs>
                      <a:gs pos="100000">
                        <a:srgbClr val="595959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324" name="90 Rectángulo"/>
                <p:cNvSpPr>
                  <a:spLocks noChangeArrowheads="1"/>
                </p:cNvSpPr>
                <p:nvPr/>
              </p:nvSpPr>
              <p:spPr bwMode="auto">
                <a:xfrm>
                  <a:off x="3938877" y="3027164"/>
                  <a:ext cx="55015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solidFill>
                        <a:srgbClr val="FFFFFF"/>
                      </a:solidFill>
                    </a:rPr>
                    <a:t> 3 V</a:t>
                  </a:r>
                </a:p>
              </p:txBody>
            </p:sp>
          </p:grpSp>
          <p:sp>
            <p:nvSpPr>
              <p:cNvPr id="11322" name="Oval 80"/>
              <p:cNvSpPr>
                <a:spLocks noChangeArrowheads="1"/>
              </p:cNvSpPr>
              <p:nvPr/>
            </p:nvSpPr>
            <p:spPr bwMode="auto">
              <a:xfrm>
                <a:off x="4202907" y="2339181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20" name="86 Rectángulo"/>
            <p:cNvSpPr>
              <a:spLocks noChangeArrowheads="1"/>
            </p:cNvSpPr>
            <p:nvPr/>
          </p:nvSpPr>
          <p:spPr bwMode="auto">
            <a:xfrm>
              <a:off x="4089920" y="254377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FFFF"/>
                  </a:solidFill>
                </a:rPr>
                <a:t>+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867400" y="962025"/>
            <a:ext cx="1411288" cy="1338263"/>
            <a:chOff x="2387" y="1002"/>
            <a:chExt cx="889" cy="843"/>
          </a:xfrm>
        </p:grpSpPr>
        <p:sp>
          <p:nvSpPr>
            <p:cNvPr id="11310" name="Rectangle 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311" name="Rectangle 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1312" name="Rectangle 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1313" name="Rectangle 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1314" name="Group 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11315" name="Oval 1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6" name="Oval 1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7" name="Oval 1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8" name="Oval 1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227513" y="1801813"/>
            <a:ext cx="4341812" cy="2782887"/>
            <a:chOff x="2663" y="1135"/>
            <a:chExt cx="2735" cy="1753"/>
          </a:xfrm>
        </p:grpSpPr>
        <p:grpSp>
          <p:nvGrpSpPr>
            <p:cNvPr id="11303" name="Group 15"/>
            <p:cNvGrpSpPr>
              <a:grpSpLocks/>
            </p:cNvGrpSpPr>
            <p:nvPr/>
          </p:nvGrpSpPr>
          <p:grpSpPr bwMode="auto">
            <a:xfrm>
              <a:off x="2663" y="1152"/>
              <a:ext cx="2735" cy="1736"/>
              <a:chOff x="1354" y="1548"/>
              <a:chExt cx="2735" cy="1736"/>
            </a:xfrm>
          </p:grpSpPr>
          <p:sp>
            <p:nvSpPr>
              <p:cNvPr id="11307" name="Freeform 17"/>
              <p:cNvSpPr>
                <a:spLocks/>
              </p:cNvSpPr>
              <p:nvPr/>
            </p:nvSpPr>
            <p:spPr bwMode="auto">
              <a:xfrm flipV="1">
                <a:off x="1354" y="2887"/>
                <a:ext cx="1302" cy="397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4971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308" name="Freeform 18"/>
              <p:cNvSpPr>
                <a:spLocks/>
              </p:cNvSpPr>
              <p:nvPr/>
            </p:nvSpPr>
            <p:spPr bwMode="auto">
              <a:xfrm>
                <a:off x="3030" y="1548"/>
                <a:ext cx="1059" cy="1734"/>
              </a:xfrm>
              <a:custGeom>
                <a:avLst/>
                <a:gdLst>
                  <a:gd name="T0" fmla="*/ 0 w 1059"/>
                  <a:gd name="T1" fmla="*/ 0 h 1743"/>
                  <a:gd name="T2" fmla="*/ 1059 w 1059"/>
                  <a:gd name="T3" fmla="*/ 0 h 1743"/>
                  <a:gd name="T4" fmla="*/ 1059 w 1059"/>
                  <a:gd name="T5" fmla="*/ 1524 h 1743"/>
                  <a:gd name="T6" fmla="*/ 798 w 1059"/>
                  <a:gd name="T7" fmla="*/ 1524 h 1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9"/>
                  <a:gd name="T13" fmla="*/ 0 h 1743"/>
                  <a:gd name="T14" fmla="*/ 1059 w 1059"/>
                  <a:gd name="T15" fmla="*/ 1743 h 1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9" h="1743">
                    <a:moveTo>
                      <a:pt x="0" y="0"/>
                    </a:moveTo>
                    <a:lnTo>
                      <a:pt x="1059" y="0"/>
                    </a:lnTo>
                    <a:lnTo>
                      <a:pt x="1059" y="1743"/>
                    </a:lnTo>
                    <a:lnTo>
                      <a:pt x="798" y="174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309" name="Freeform 16"/>
              <p:cNvSpPr>
                <a:spLocks/>
              </p:cNvSpPr>
              <p:nvPr/>
            </p:nvSpPr>
            <p:spPr bwMode="auto">
              <a:xfrm>
                <a:off x="1354" y="1548"/>
                <a:ext cx="1302" cy="345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1304" name="Group 19"/>
            <p:cNvGrpSpPr>
              <a:grpSpLocks/>
            </p:cNvGrpSpPr>
            <p:nvPr/>
          </p:nvGrpSpPr>
          <p:grpSpPr bwMode="auto">
            <a:xfrm>
              <a:off x="3944" y="1135"/>
              <a:ext cx="411" cy="36"/>
              <a:chOff x="3944" y="1135"/>
              <a:chExt cx="411" cy="36"/>
            </a:xfrm>
          </p:grpSpPr>
          <p:sp>
            <p:nvSpPr>
              <p:cNvPr id="11305" name="Oval 20"/>
              <p:cNvSpPr>
                <a:spLocks noChangeArrowheads="1"/>
              </p:cNvSpPr>
              <p:nvPr/>
            </p:nvSpPr>
            <p:spPr bwMode="auto">
              <a:xfrm>
                <a:off x="3944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6" name="Oval 21"/>
              <p:cNvSpPr>
                <a:spLocks noChangeArrowheads="1"/>
              </p:cNvSpPr>
              <p:nvPr/>
            </p:nvSpPr>
            <p:spPr bwMode="auto">
              <a:xfrm>
                <a:off x="4319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71" name="Rectangle 32"/>
          <p:cNvSpPr>
            <a:spLocks noChangeArrowheads="1"/>
          </p:cNvSpPr>
          <p:nvPr/>
        </p:nvSpPr>
        <p:spPr bwMode="auto">
          <a:xfrm>
            <a:off x="0" y="0"/>
            <a:ext cx="3492500" cy="6858000"/>
          </a:xfrm>
          <a:prstGeom prst="rect">
            <a:avLst/>
          </a:prstGeom>
          <a:solidFill>
            <a:srgbClr val="D1F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72" name="Line 40"/>
          <p:cNvSpPr>
            <a:spLocks noChangeShapeType="1"/>
          </p:cNvSpPr>
          <p:nvPr/>
        </p:nvSpPr>
        <p:spPr bwMode="auto">
          <a:xfrm>
            <a:off x="35274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1273" name="Group 45"/>
          <p:cNvGrpSpPr>
            <a:grpSpLocks/>
          </p:cNvGrpSpPr>
          <p:nvPr/>
        </p:nvGrpSpPr>
        <p:grpSpPr bwMode="auto">
          <a:xfrm>
            <a:off x="285750" y="3081338"/>
            <a:ext cx="862013" cy="104775"/>
            <a:chOff x="180" y="2248"/>
            <a:chExt cx="543" cy="66"/>
          </a:xfrm>
        </p:grpSpPr>
        <p:sp>
          <p:nvSpPr>
            <p:cNvPr id="11301" name="Line 46"/>
            <p:cNvSpPr>
              <a:spLocks noChangeShapeType="1"/>
            </p:cNvSpPr>
            <p:nvPr/>
          </p:nvSpPr>
          <p:spPr bwMode="auto">
            <a:xfrm>
              <a:off x="180" y="2248"/>
              <a:ext cx="5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02" name="Line 47"/>
            <p:cNvSpPr>
              <a:spLocks noChangeShapeType="1"/>
            </p:cNvSpPr>
            <p:nvPr/>
          </p:nvSpPr>
          <p:spPr bwMode="auto">
            <a:xfrm>
              <a:off x="343" y="2314"/>
              <a:ext cx="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1274" name="Freeform 59"/>
          <p:cNvSpPr>
            <a:spLocks/>
          </p:cNvSpPr>
          <p:nvPr/>
        </p:nvSpPr>
        <p:spPr bwMode="auto">
          <a:xfrm>
            <a:off x="723900" y="2030413"/>
            <a:ext cx="831850" cy="1044575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75" name="Freeform 60"/>
          <p:cNvSpPr>
            <a:spLocks/>
          </p:cNvSpPr>
          <p:nvPr/>
        </p:nvSpPr>
        <p:spPr bwMode="auto">
          <a:xfrm flipV="1">
            <a:off x="723900" y="3228975"/>
            <a:ext cx="831850" cy="735013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76" name="Freeform 61"/>
          <p:cNvSpPr>
            <a:spLocks/>
          </p:cNvSpPr>
          <p:nvPr/>
        </p:nvSpPr>
        <p:spPr bwMode="auto">
          <a:xfrm>
            <a:off x="1908175" y="2030413"/>
            <a:ext cx="831850" cy="1930400"/>
          </a:xfrm>
          <a:custGeom>
            <a:avLst/>
            <a:gdLst>
              <a:gd name="T0" fmla="*/ 0 w 524"/>
              <a:gd name="T1" fmla="*/ 0 h 1216"/>
              <a:gd name="T2" fmla="*/ 2147483647 w 524"/>
              <a:gd name="T3" fmla="*/ 0 h 1216"/>
              <a:gd name="T4" fmla="*/ 2147483647 w 524"/>
              <a:gd name="T5" fmla="*/ 2147483647 h 1216"/>
              <a:gd name="T6" fmla="*/ 2147483647 w 524"/>
              <a:gd name="T7" fmla="*/ 2147483647 h 121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16"/>
              <a:gd name="T14" fmla="*/ 524 w 524"/>
              <a:gd name="T15" fmla="*/ 1216 h 1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16">
                <a:moveTo>
                  <a:pt x="0" y="0"/>
                </a:moveTo>
                <a:lnTo>
                  <a:pt x="524" y="0"/>
                </a:lnTo>
                <a:lnTo>
                  <a:pt x="524" y="1216"/>
                </a:lnTo>
                <a:lnTo>
                  <a:pt x="2" y="1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277" name="Rectangle 62"/>
          <p:cNvSpPr>
            <a:spLocks noChangeArrowheads="1"/>
          </p:cNvSpPr>
          <p:nvPr/>
        </p:nvSpPr>
        <p:spPr bwMode="auto">
          <a:xfrm>
            <a:off x="1271588" y="3835400"/>
            <a:ext cx="890587" cy="249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1278" name="Text Box 63"/>
          <p:cNvSpPr txBox="1">
            <a:spLocks noChangeArrowheads="1"/>
          </p:cNvSpPr>
          <p:nvPr/>
        </p:nvSpPr>
        <p:spPr bwMode="auto">
          <a:xfrm>
            <a:off x="1554163" y="4037013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1279" name="Text Box 64"/>
          <p:cNvSpPr txBox="1">
            <a:spLocks noChangeArrowheads="1"/>
          </p:cNvSpPr>
          <p:nvPr/>
        </p:nvSpPr>
        <p:spPr bwMode="auto">
          <a:xfrm>
            <a:off x="1128713" y="2930525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  <a:cs typeface="Arial" charset="0"/>
              </a:rPr>
              <a:t>V</a:t>
            </a:r>
            <a:endParaRPr lang="el-GR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508" name="Text Box 68"/>
          <p:cNvSpPr txBox="1">
            <a:spLocks noChangeArrowheads="1"/>
          </p:cNvSpPr>
          <p:nvPr/>
        </p:nvSpPr>
        <p:spPr bwMode="auto">
          <a:xfrm>
            <a:off x="6138863" y="112871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15 </a:t>
            </a:r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1033463" y="4951413"/>
            <a:ext cx="1495425" cy="1292225"/>
            <a:chOff x="651" y="3119"/>
            <a:chExt cx="942" cy="814"/>
          </a:xfrm>
        </p:grpSpPr>
        <p:graphicFrame>
          <p:nvGraphicFramePr>
            <p:cNvPr id="11267" name="Object 70"/>
            <p:cNvGraphicFramePr>
              <a:graphicFrameLocks noChangeAspect="1"/>
            </p:cNvGraphicFramePr>
            <p:nvPr/>
          </p:nvGraphicFramePr>
          <p:xfrm>
            <a:off x="774" y="3119"/>
            <a:ext cx="628" cy="512"/>
          </p:xfrm>
          <a:graphic>
            <a:graphicData uri="http://schemas.openxmlformats.org/presentationml/2006/ole">
              <p:oleObj spid="_x0000_s11267" name="Ecuación" r:id="rId3" imgW="545760" imgH="444240" progId="Equation.3">
                <p:embed/>
              </p:oleObj>
            </a:graphicData>
          </a:graphic>
        </p:graphicFrame>
        <p:sp>
          <p:nvSpPr>
            <p:cNvPr id="11300" name="Text Box 71"/>
            <p:cNvSpPr txBox="1">
              <a:spLocks noChangeArrowheads="1"/>
            </p:cNvSpPr>
            <p:nvPr/>
          </p:nvSpPr>
          <p:spPr bwMode="auto">
            <a:xfrm>
              <a:off x="651" y="3702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Ley de Ohm</a:t>
              </a:r>
            </a:p>
          </p:txBody>
        </p:sp>
      </p:grpSp>
      <p:sp>
        <p:nvSpPr>
          <p:cNvPr id="11282" name="Text Box 7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FFFFFF"/>
                </a:solidFill>
              </a:rPr>
              <a:t>Ley de Ohm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6303963" y="949325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Times New Roman" pitchFamily="18" charset="0"/>
              </a:rPr>
              <a:t>¿?</a:t>
            </a:r>
          </a:p>
        </p:txBody>
      </p:sp>
      <p:graphicFrame>
        <p:nvGraphicFramePr>
          <p:cNvPr id="61507" name="Object 67"/>
          <p:cNvGraphicFramePr>
            <a:graphicFrameLocks noChangeAspect="1"/>
          </p:cNvGraphicFramePr>
          <p:nvPr/>
        </p:nvGraphicFramePr>
        <p:xfrm>
          <a:off x="4367213" y="5221288"/>
          <a:ext cx="4149725" cy="836612"/>
        </p:xfrm>
        <a:graphic>
          <a:graphicData uri="http://schemas.openxmlformats.org/presentationml/2006/ole">
            <p:oleObj spid="_x0000_s11266" name="Ecuación" r:id="rId4" imgW="2273040" imgH="457200" progId="Equation.3">
              <p:embed/>
            </p:oleObj>
          </a:graphicData>
        </a:graphic>
      </p:graphicFrame>
      <p:grpSp>
        <p:nvGrpSpPr>
          <p:cNvPr id="11284" name="105 Grupo"/>
          <p:cNvGrpSpPr>
            <a:grpSpLocks/>
          </p:cNvGrpSpPr>
          <p:nvPr/>
        </p:nvGrpSpPr>
        <p:grpSpPr bwMode="auto">
          <a:xfrm>
            <a:off x="1460500" y="1770063"/>
            <a:ext cx="508000" cy="506412"/>
            <a:chOff x="1232138" y="1769348"/>
            <a:chExt cx="507524" cy="507524"/>
          </a:xfrm>
        </p:grpSpPr>
        <p:sp>
          <p:nvSpPr>
            <p:cNvPr id="107" name="106 Elipse"/>
            <p:cNvSpPr/>
            <p:nvPr/>
          </p:nvSpPr>
          <p:spPr>
            <a:xfrm>
              <a:off x="1232138" y="1769348"/>
              <a:ext cx="507524" cy="5075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1299" name="Text Box 53"/>
            <p:cNvSpPr txBox="1">
              <a:spLocks noChangeArrowheads="1"/>
            </p:cNvSpPr>
            <p:nvPr/>
          </p:nvSpPr>
          <p:spPr bwMode="auto">
            <a:xfrm>
              <a:off x="1286193" y="1775778"/>
              <a:ext cx="273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4" name="81 Grupo"/>
          <p:cNvGrpSpPr>
            <a:grpSpLocks/>
          </p:cNvGrpSpPr>
          <p:nvPr/>
        </p:nvGrpSpPr>
        <p:grpSpPr bwMode="auto">
          <a:xfrm>
            <a:off x="5162550" y="3948113"/>
            <a:ext cx="3098800" cy="1249362"/>
            <a:chOff x="5162550" y="3948113"/>
            <a:chExt cx="3098800" cy="1249363"/>
          </a:xfrm>
        </p:grpSpPr>
        <p:grpSp>
          <p:nvGrpSpPr>
            <p:cNvPr id="11287" name="Group 18"/>
            <p:cNvGrpSpPr>
              <a:grpSpLocks/>
            </p:cNvGrpSpPr>
            <p:nvPr/>
          </p:nvGrpSpPr>
          <p:grpSpPr bwMode="auto">
            <a:xfrm>
              <a:off x="5162550" y="4035425"/>
              <a:ext cx="3098800" cy="1162051"/>
              <a:chOff x="1491" y="1721"/>
              <a:chExt cx="2617" cy="981"/>
            </a:xfrm>
          </p:grpSpPr>
          <p:sp>
            <p:nvSpPr>
              <p:cNvPr id="11289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290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1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2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3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4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5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6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97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88" name="Text Box 30"/>
            <p:cNvSpPr txBox="1">
              <a:spLocks noChangeArrowheads="1"/>
            </p:cNvSpPr>
            <p:nvPr/>
          </p:nvSpPr>
          <p:spPr bwMode="auto">
            <a:xfrm>
              <a:off x="6292850" y="3948113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200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6283325" y="182880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8" grpId="0"/>
      <p:bldP spid="61513" grpId="0"/>
      <p:bldP spid="61513" grpId="1"/>
      <p:bldP spid="61513" grpId="2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08038" y="0"/>
            <a:ext cx="77184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/>
          <a:srcRect l="30194" t="45117" r="30888" b="36043"/>
          <a:stretch>
            <a:fillRect/>
          </a:stretch>
        </p:blipFill>
        <p:spPr bwMode="auto">
          <a:xfrm>
            <a:off x="879475" y="331788"/>
            <a:ext cx="7588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 cstate="print"/>
          <a:srcRect l="30408" t="24072" r="31021" b="63243"/>
          <a:stretch>
            <a:fillRect/>
          </a:stretch>
        </p:blipFill>
        <p:spPr bwMode="auto">
          <a:xfrm>
            <a:off x="925513" y="2398713"/>
            <a:ext cx="75295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 cstate="print"/>
          <a:srcRect l="30457" t="52180" r="32297" b="43590"/>
          <a:stretch>
            <a:fillRect/>
          </a:stretch>
        </p:blipFill>
        <p:spPr bwMode="auto">
          <a:xfrm>
            <a:off x="949325" y="5584825"/>
            <a:ext cx="7185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3" cstate="print"/>
          <a:srcRect l="30173" t="37515" r="31046" b="56863"/>
          <a:stretch>
            <a:fillRect/>
          </a:stretch>
        </p:blipFill>
        <p:spPr bwMode="auto">
          <a:xfrm>
            <a:off x="879475" y="4951413"/>
            <a:ext cx="75755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"/>
          <p:cNvPicPr>
            <a:picLocks noChangeAspect="1" noChangeArrowheads="1"/>
          </p:cNvPicPr>
          <p:nvPr/>
        </p:nvPicPr>
        <p:blipFill>
          <a:blip r:embed="rId3" cstate="print"/>
          <a:srcRect l="30112" t="24440" r="31107" b="64754"/>
          <a:stretch>
            <a:fillRect/>
          </a:stretch>
        </p:blipFill>
        <p:spPr bwMode="auto">
          <a:xfrm>
            <a:off x="866775" y="3835400"/>
            <a:ext cx="7577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938213" y="320675"/>
            <a:ext cx="74580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8213" y="1270000"/>
            <a:ext cx="7458075" cy="43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38213" y="1757363"/>
            <a:ext cx="7458075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8213" y="2435225"/>
            <a:ext cx="7458075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38213" y="2921000"/>
            <a:ext cx="7458075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38213" y="3206750"/>
            <a:ext cx="7458075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38213" y="3930650"/>
            <a:ext cx="7458075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38213" y="4595813"/>
            <a:ext cx="7458075" cy="34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938213" y="5059363"/>
            <a:ext cx="7458075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938213" y="5700713"/>
            <a:ext cx="7458075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4 Grupo"/>
          <p:cNvGrpSpPr>
            <a:grpSpLocks/>
          </p:cNvGrpSpPr>
          <p:nvPr/>
        </p:nvGrpSpPr>
        <p:grpSpPr bwMode="auto">
          <a:xfrm>
            <a:off x="3929063" y="2324100"/>
            <a:ext cx="552450" cy="1784350"/>
            <a:chOff x="3929828" y="2336006"/>
            <a:chExt cx="551526" cy="1783258"/>
          </a:xfrm>
        </p:grpSpPr>
        <p:grpSp>
          <p:nvGrpSpPr>
            <p:cNvPr id="12347" name="84 Grupo"/>
            <p:cNvGrpSpPr>
              <a:grpSpLocks/>
            </p:cNvGrpSpPr>
            <p:nvPr/>
          </p:nvGrpSpPr>
          <p:grpSpPr bwMode="auto">
            <a:xfrm>
              <a:off x="3929828" y="2336006"/>
              <a:ext cx="551526" cy="1783258"/>
              <a:chOff x="3927447" y="2322195"/>
              <a:chExt cx="551526" cy="1783258"/>
            </a:xfrm>
          </p:grpSpPr>
          <p:grpSp>
            <p:nvGrpSpPr>
              <p:cNvPr id="12349" name="93 Grupo"/>
              <p:cNvGrpSpPr>
                <a:grpSpLocks/>
              </p:cNvGrpSpPr>
              <p:nvPr/>
            </p:nvGrpSpPr>
            <p:grpSpPr bwMode="auto">
              <a:xfrm>
                <a:off x="3927447" y="2322195"/>
                <a:ext cx="551526" cy="1783258"/>
                <a:chOff x="3927447" y="2322195"/>
                <a:chExt cx="551526" cy="1783258"/>
              </a:xfrm>
            </p:grpSpPr>
            <p:grpSp>
              <p:nvGrpSpPr>
                <p:cNvPr id="12351" name="84 Grupo"/>
                <p:cNvGrpSpPr>
                  <a:grpSpLocks/>
                </p:cNvGrpSpPr>
                <p:nvPr/>
              </p:nvGrpSpPr>
              <p:grpSpPr bwMode="auto">
                <a:xfrm>
                  <a:off x="3988435" y="2322195"/>
                  <a:ext cx="490538" cy="1783258"/>
                  <a:chOff x="165100" y="1819275"/>
                  <a:chExt cx="490538" cy="1783258"/>
                </a:xfrm>
              </p:grpSpPr>
              <p:sp>
                <p:nvSpPr>
                  <p:cNvPr id="1235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25" y="2247900"/>
                    <a:ext cx="290513" cy="366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s-ES" b="1">
                        <a:solidFill>
                          <a:srgbClr val="FF9933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93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64336" y="2963163"/>
                    <a:ext cx="489716" cy="47913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355" name="93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224953" y="2956202"/>
                    <a:ext cx="338554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3600" b="1">
                        <a:solidFill>
                          <a:srgbClr val="000000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9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4336" y="2054081"/>
                    <a:ext cx="491302" cy="1191483"/>
                  </a:xfrm>
                  <a:prstGeom prst="can">
                    <a:avLst>
                      <a:gd name="adj" fmla="val 56763"/>
                    </a:avLst>
                  </a:prstGeom>
                  <a:gradFill rotWithShape="1">
                    <a:gsLst>
                      <a:gs pos="0">
                        <a:schemeClr val="tx1">
                          <a:gamma/>
                          <a:tint val="76078"/>
                          <a:invGamma/>
                        </a:schemeClr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2357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65100" y="1857375"/>
                    <a:ext cx="490538" cy="479425"/>
                  </a:xfrm>
                  <a:prstGeom prst="ca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764700"/>
                      </a:gs>
                      <a:gs pos="50000">
                        <a:srgbClr val="FF9900"/>
                      </a:gs>
                      <a:gs pos="100000">
                        <a:srgbClr val="7647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8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34963" y="1819275"/>
                    <a:ext cx="149225" cy="179388"/>
                  </a:xfrm>
                  <a:prstGeom prst="can">
                    <a:avLst>
                      <a:gd name="adj" fmla="val 60107"/>
                    </a:avLst>
                  </a:prstGeom>
                  <a:gradFill rotWithShape="1">
                    <a:gsLst>
                      <a:gs pos="0">
                        <a:srgbClr val="595959"/>
                      </a:gs>
                      <a:gs pos="50000">
                        <a:srgbClr val="C0C0C0"/>
                      </a:gs>
                      <a:gs pos="100000">
                        <a:srgbClr val="595959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_trad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352" name="90 Rectángulo"/>
                <p:cNvSpPr>
                  <a:spLocks noChangeArrowheads="1"/>
                </p:cNvSpPr>
                <p:nvPr/>
              </p:nvSpPr>
              <p:spPr bwMode="auto">
                <a:xfrm>
                  <a:off x="3927447" y="3038594"/>
                  <a:ext cx="55015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600" b="1">
                      <a:solidFill>
                        <a:srgbClr val="FFFFFF"/>
                      </a:solidFill>
                    </a:rPr>
                    <a:t> 3 V</a:t>
                  </a:r>
                </a:p>
              </p:txBody>
            </p:sp>
          </p:grpSp>
          <p:sp>
            <p:nvSpPr>
              <p:cNvPr id="12350" name="Oval 80"/>
              <p:cNvSpPr>
                <a:spLocks noChangeArrowheads="1"/>
              </p:cNvSpPr>
              <p:nvPr/>
            </p:nvSpPr>
            <p:spPr bwMode="auto">
              <a:xfrm>
                <a:off x="4202907" y="2339181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48" name="86 Rectángulo"/>
            <p:cNvSpPr>
              <a:spLocks noChangeArrowheads="1"/>
            </p:cNvSpPr>
            <p:nvPr/>
          </p:nvSpPr>
          <p:spPr bwMode="auto">
            <a:xfrm>
              <a:off x="4089920" y="254377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FFFFFF"/>
                  </a:solidFill>
                </a:rPr>
                <a:t>+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867400" y="962025"/>
            <a:ext cx="1411288" cy="1338263"/>
            <a:chOff x="2387" y="1002"/>
            <a:chExt cx="889" cy="843"/>
          </a:xfrm>
        </p:grpSpPr>
        <p:sp>
          <p:nvSpPr>
            <p:cNvPr id="12338" name="Rectangle 4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339" name="Rectangle 5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340" name="Rectangle 6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341" name="Rectangle 7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2342" name="Group 9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12343" name="Oval 10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4" name="Oval 11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5" name="Oval 12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6" name="Oval 13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227513" y="1801813"/>
            <a:ext cx="4341812" cy="2782887"/>
            <a:chOff x="2663" y="1135"/>
            <a:chExt cx="2735" cy="1753"/>
          </a:xfrm>
        </p:grpSpPr>
        <p:grpSp>
          <p:nvGrpSpPr>
            <p:cNvPr id="12331" name="Group 15"/>
            <p:cNvGrpSpPr>
              <a:grpSpLocks/>
            </p:cNvGrpSpPr>
            <p:nvPr/>
          </p:nvGrpSpPr>
          <p:grpSpPr bwMode="auto">
            <a:xfrm>
              <a:off x="2663" y="1152"/>
              <a:ext cx="2735" cy="1736"/>
              <a:chOff x="1354" y="1548"/>
              <a:chExt cx="2735" cy="1736"/>
            </a:xfrm>
          </p:grpSpPr>
          <p:sp>
            <p:nvSpPr>
              <p:cNvPr id="12335" name="Freeform 16"/>
              <p:cNvSpPr>
                <a:spLocks/>
              </p:cNvSpPr>
              <p:nvPr/>
            </p:nvSpPr>
            <p:spPr bwMode="auto">
              <a:xfrm>
                <a:off x="1354" y="1548"/>
                <a:ext cx="1302" cy="345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336" name="Freeform 17"/>
              <p:cNvSpPr>
                <a:spLocks/>
              </p:cNvSpPr>
              <p:nvPr/>
            </p:nvSpPr>
            <p:spPr bwMode="auto">
              <a:xfrm flipV="1">
                <a:off x="1354" y="2880"/>
                <a:ext cx="1302" cy="404"/>
              </a:xfrm>
              <a:custGeom>
                <a:avLst/>
                <a:gdLst>
                  <a:gd name="T0" fmla="*/ 1302 w 1302"/>
                  <a:gd name="T1" fmla="*/ 0 h 345"/>
                  <a:gd name="T2" fmla="*/ 0 w 1302"/>
                  <a:gd name="T3" fmla="*/ 0 h 345"/>
                  <a:gd name="T4" fmla="*/ 0 w 1302"/>
                  <a:gd name="T5" fmla="*/ 6927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337" name="Freeform 18"/>
              <p:cNvSpPr>
                <a:spLocks/>
              </p:cNvSpPr>
              <p:nvPr/>
            </p:nvSpPr>
            <p:spPr bwMode="auto">
              <a:xfrm>
                <a:off x="3030" y="1548"/>
                <a:ext cx="1059" cy="1734"/>
              </a:xfrm>
              <a:custGeom>
                <a:avLst/>
                <a:gdLst>
                  <a:gd name="T0" fmla="*/ 0 w 1059"/>
                  <a:gd name="T1" fmla="*/ 0 h 1743"/>
                  <a:gd name="T2" fmla="*/ 1059 w 1059"/>
                  <a:gd name="T3" fmla="*/ 0 h 1743"/>
                  <a:gd name="T4" fmla="*/ 1059 w 1059"/>
                  <a:gd name="T5" fmla="*/ 1524 h 1743"/>
                  <a:gd name="T6" fmla="*/ 798 w 1059"/>
                  <a:gd name="T7" fmla="*/ 1524 h 17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9"/>
                  <a:gd name="T13" fmla="*/ 0 h 1743"/>
                  <a:gd name="T14" fmla="*/ 1059 w 1059"/>
                  <a:gd name="T15" fmla="*/ 1743 h 17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9" h="1743">
                    <a:moveTo>
                      <a:pt x="0" y="0"/>
                    </a:moveTo>
                    <a:lnTo>
                      <a:pt x="1059" y="0"/>
                    </a:lnTo>
                    <a:lnTo>
                      <a:pt x="1059" y="1743"/>
                    </a:lnTo>
                    <a:lnTo>
                      <a:pt x="798" y="174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2332" name="Group 19"/>
            <p:cNvGrpSpPr>
              <a:grpSpLocks/>
            </p:cNvGrpSpPr>
            <p:nvPr/>
          </p:nvGrpSpPr>
          <p:grpSpPr bwMode="auto">
            <a:xfrm>
              <a:off x="3944" y="1135"/>
              <a:ext cx="411" cy="36"/>
              <a:chOff x="3944" y="1135"/>
              <a:chExt cx="411" cy="36"/>
            </a:xfrm>
          </p:grpSpPr>
          <p:sp>
            <p:nvSpPr>
              <p:cNvPr id="12333" name="Oval 20"/>
              <p:cNvSpPr>
                <a:spLocks noChangeArrowheads="1"/>
              </p:cNvSpPr>
              <p:nvPr/>
            </p:nvSpPr>
            <p:spPr bwMode="auto">
              <a:xfrm>
                <a:off x="3944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4" name="Oval 21"/>
              <p:cNvSpPr>
                <a:spLocks noChangeArrowheads="1"/>
              </p:cNvSpPr>
              <p:nvPr/>
            </p:nvSpPr>
            <p:spPr bwMode="auto">
              <a:xfrm>
                <a:off x="4319" y="1135"/>
                <a:ext cx="36" cy="3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295" name="Rectangle 32"/>
          <p:cNvSpPr>
            <a:spLocks noChangeArrowheads="1"/>
          </p:cNvSpPr>
          <p:nvPr/>
        </p:nvSpPr>
        <p:spPr bwMode="auto">
          <a:xfrm>
            <a:off x="0" y="0"/>
            <a:ext cx="3492500" cy="6858000"/>
          </a:xfrm>
          <a:prstGeom prst="rect">
            <a:avLst/>
          </a:prstGeom>
          <a:solidFill>
            <a:srgbClr val="D1F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2296" name="Line 40"/>
          <p:cNvSpPr>
            <a:spLocks noChangeShapeType="1"/>
          </p:cNvSpPr>
          <p:nvPr/>
        </p:nvSpPr>
        <p:spPr bwMode="auto">
          <a:xfrm>
            <a:off x="35274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2297" name="Group 45"/>
          <p:cNvGrpSpPr>
            <a:grpSpLocks/>
          </p:cNvGrpSpPr>
          <p:nvPr/>
        </p:nvGrpSpPr>
        <p:grpSpPr bwMode="auto">
          <a:xfrm>
            <a:off x="285750" y="3081338"/>
            <a:ext cx="862013" cy="104775"/>
            <a:chOff x="180" y="2248"/>
            <a:chExt cx="543" cy="66"/>
          </a:xfrm>
        </p:grpSpPr>
        <p:sp>
          <p:nvSpPr>
            <p:cNvPr id="12329" name="Line 46"/>
            <p:cNvSpPr>
              <a:spLocks noChangeShapeType="1"/>
            </p:cNvSpPr>
            <p:nvPr/>
          </p:nvSpPr>
          <p:spPr bwMode="auto">
            <a:xfrm>
              <a:off x="180" y="2248"/>
              <a:ext cx="5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30" name="Line 47"/>
            <p:cNvSpPr>
              <a:spLocks noChangeShapeType="1"/>
            </p:cNvSpPr>
            <p:nvPr/>
          </p:nvSpPr>
          <p:spPr bwMode="auto">
            <a:xfrm>
              <a:off x="343" y="2314"/>
              <a:ext cx="2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298" name="Freeform 59"/>
          <p:cNvSpPr>
            <a:spLocks/>
          </p:cNvSpPr>
          <p:nvPr/>
        </p:nvSpPr>
        <p:spPr bwMode="auto">
          <a:xfrm>
            <a:off x="723900" y="2030413"/>
            <a:ext cx="831850" cy="1044575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9" name="Freeform 60"/>
          <p:cNvSpPr>
            <a:spLocks/>
          </p:cNvSpPr>
          <p:nvPr/>
        </p:nvSpPr>
        <p:spPr bwMode="auto">
          <a:xfrm flipV="1">
            <a:off x="723900" y="3228975"/>
            <a:ext cx="831850" cy="735013"/>
          </a:xfrm>
          <a:custGeom>
            <a:avLst/>
            <a:gdLst>
              <a:gd name="T0" fmla="*/ 0 w 711"/>
              <a:gd name="T1" fmla="*/ 2147483647 h 658"/>
              <a:gd name="T2" fmla="*/ 0 w 711"/>
              <a:gd name="T3" fmla="*/ 0 h 658"/>
              <a:gd name="T4" fmla="*/ 2147483647 w 711"/>
              <a:gd name="T5" fmla="*/ 0 h 658"/>
              <a:gd name="T6" fmla="*/ 0 60000 65536"/>
              <a:gd name="T7" fmla="*/ 0 60000 65536"/>
              <a:gd name="T8" fmla="*/ 0 60000 65536"/>
              <a:gd name="T9" fmla="*/ 0 w 711"/>
              <a:gd name="T10" fmla="*/ 0 h 658"/>
              <a:gd name="T11" fmla="*/ 711 w 711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658">
                <a:moveTo>
                  <a:pt x="0" y="658"/>
                </a:moveTo>
                <a:lnTo>
                  <a:pt x="0" y="0"/>
                </a:lnTo>
                <a:lnTo>
                  <a:pt x="71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00" name="Freeform 61"/>
          <p:cNvSpPr>
            <a:spLocks/>
          </p:cNvSpPr>
          <p:nvPr/>
        </p:nvSpPr>
        <p:spPr bwMode="auto">
          <a:xfrm>
            <a:off x="1908175" y="2030413"/>
            <a:ext cx="831850" cy="1930400"/>
          </a:xfrm>
          <a:custGeom>
            <a:avLst/>
            <a:gdLst>
              <a:gd name="T0" fmla="*/ 0 w 524"/>
              <a:gd name="T1" fmla="*/ 0 h 1216"/>
              <a:gd name="T2" fmla="*/ 2147483647 w 524"/>
              <a:gd name="T3" fmla="*/ 0 h 1216"/>
              <a:gd name="T4" fmla="*/ 2147483647 w 524"/>
              <a:gd name="T5" fmla="*/ 2147483647 h 1216"/>
              <a:gd name="T6" fmla="*/ 2147483647 w 524"/>
              <a:gd name="T7" fmla="*/ 2147483647 h 1216"/>
              <a:gd name="T8" fmla="*/ 0 60000 65536"/>
              <a:gd name="T9" fmla="*/ 0 60000 65536"/>
              <a:gd name="T10" fmla="*/ 0 60000 65536"/>
              <a:gd name="T11" fmla="*/ 0 60000 65536"/>
              <a:gd name="T12" fmla="*/ 0 w 524"/>
              <a:gd name="T13" fmla="*/ 0 h 1216"/>
              <a:gd name="T14" fmla="*/ 524 w 524"/>
              <a:gd name="T15" fmla="*/ 1216 h 1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4" h="1216">
                <a:moveTo>
                  <a:pt x="0" y="0"/>
                </a:moveTo>
                <a:lnTo>
                  <a:pt x="524" y="0"/>
                </a:lnTo>
                <a:lnTo>
                  <a:pt x="524" y="1216"/>
                </a:lnTo>
                <a:lnTo>
                  <a:pt x="2" y="1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301" name="Rectangle 62"/>
          <p:cNvSpPr>
            <a:spLocks noChangeArrowheads="1"/>
          </p:cNvSpPr>
          <p:nvPr/>
        </p:nvSpPr>
        <p:spPr bwMode="auto">
          <a:xfrm>
            <a:off x="1271588" y="3835400"/>
            <a:ext cx="890587" cy="249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2302" name="Text Box 63"/>
          <p:cNvSpPr txBox="1">
            <a:spLocks noChangeArrowheads="1"/>
          </p:cNvSpPr>
          <p:nvPr/>
        </p:nvSpPr>
        <p:spPr bwMode="auto">
          <a:xfrm>
            <a:off x="1554163" y="4037013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2303" name="Text Box 64"/>
          <p:cNvSpPr txBox="1">
            <a:spLocks noChangeArrowheads="1"/>
          </p:cNvSpPr>
          <p:nvPr/>
        </p:nvSpPr>
        <p:spPr bwMode="auto">
          <a:xfrm>
            <a:off x="1128713" y="2930525"/>
            <a:ext cx="54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  <a:cs typeface="Arial" charset="0"/>
              </a:rPr>
              <a:t>V</a:t>
            </a:r>
            <a:endParaRPr lang="el-GR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556" name="Text Box 68"/>
          <p:cNvSpPr txBox="1">
            <a:spLocks noChangeArrowheads="1"/>
          </p:cNvSpPr>
          <p:nvPr/>
        </p:nvSpPr>
        <p:spPr bwMode="auto">
          <a:xfrm>
            <a:off x="6030913" y="1128713"/>
            <a:ext cx="117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150 </a:t>
            </a:r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1033463" y="4951413"/>
            <a:ext cx="1495425" cy="1292225"/>
            <a:chOff x="651" y="3119"/>
            <a:chExt cx="942" cy="814"/>
          </a:xfrm>
        </p:grpSpPr>
        <p:graphicFrame>
          <p:nvGraphicFramePr>
            <p:cNvPr id="12291" name="Object 70"/>
            <p:cNvGraphicFramePr>
              <a:graphicFrameLocks noChangeAspect="1"/>
            </p:cNvGraphicFramePr>
            <p:nvPr/>
          </p:nvGraphicFramePr>
          <p:xfrm>
            <a:off x="774" y="3119"/>
            <a:ext cx="628" cy="512"/>
          </p:xfrm>
          <a:graphic>
            <a:graphicData uri="http://schemas.openxmlformats.org/presentationml/2006/ole">
              <p:oleObj spid="_x0000_s12291" name="Ecuación" r:id="rId3" imgW="545760" imgH="444240" progId="Equation.3">
                <p:embed/>
              </p:oleObj>
            </a:graphicData>
          </a:graphic>
        </p:graphicFrame>
        <p:sp>
          <p:nvSpPr>
            <p:cNvPr id="12328" name="Text Box 71"/>
            <p:cNvSpPr txBox="1">
              <a:spLocks noChangeArrowheads="1"/>
            </p:cNvSpPr>
            <p:nvPr/>
          </p:nvSpPr>
          <p:spPr bwMode="auto">
            <a:xfrm>
              <a:off x="651" y="3702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Ley de Ohm</a:t>
              </a:r>
            </a:p>
          </p:txBody>
        </p:sp>
      </p:grpSp>
      <p:sp>
        <p:nvSpPr>
          <p:cNvPr id="12306" name="Text Box 7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FFFFFF"/>
                </a:solidFill>
              </a:rPr>
              <a:t>Ley de Ohm</a:t>
            </a:r>
          </a:p>
        </p:txBody>
      </p:sp>
      <p:sp>
        <p:nvSpPr>
          <p:cNvPr id="63561" name="Text Box 73"/>
          <p:cNvSpPr txBox="1">
            <a:spLocks noChangeArrowheads="1"/>
          </p:cNvSpPr>
          <p:nvPr/>
        </p:nvSpPr>
        <p:spPr bwMode="auto">
          <a:xfrm>
            <a:off x="6292850" y="949325"/>
            <a:ext cx="60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Times New Roman" pitchFamily="18" charset="0"/>
              </a:rPr>
              <a:t>¿?</a:t>
            </a:r>
          </a:p>
        </p:txBody>
      </p:sp>
      <p:sp>
        <p:nvSpPr>
          <p:cNvPr id="63562" name="Rectangle 74"/>
          <p:cNvSpPr>
            <a:spLocks noChangeArrowheads="1"/>
          </p:cNvSpPr>
          <p:nvPr/>
        </p:nvSpPr>
        <p:spPr bwMode="auto">
          <a:xfrm>
            <a:off x="4930775" y="5224463"/>
            <a:ext cx="349250" cy="731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3563" name="Rectangle 75"/>
          <p:cNvSpPr>
            <a:spLocks noChangeArrowheads="1"/>
          </p:cNvSpPr>
          <p:nvPr/>
        </p:nvSpPr>
        <p:spPr bwMode="auto">
          <a:xfrm>
            <a:off x="5295900" y="5224463"/>
            <a:ext cx="665163" cy="731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3564" name="Rectangle 76"/>
          <p:cNvSpPr>
            <a:spLocks noChangeArrowheads="1"/>
          </p:cNvSpPr>
          <p:nvPr/>
        </p:nvSpPr>
        <p:spPr bwMode="auto">
          <a:xfrm>
            <a:off x="5983288" y="5224463"/>
            <a:ext cx="1250950" cy="731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3565" name="Rectangle 77"/>
          <p:cNvSpPr>
            <a:spLocks noChangeArrowheads="1"/>
          </p:cNvSpPr>
          <p:nvPr/>
        </p:nvSpPr>
        <p:spPr bwMode="auto">
          <a:xfrm>
            <a:off x="7269163" y="5224463"/>
            <a:ext cx="1192212" cy="731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63555" name="Object 67"/>
          <p:cNvGraphicFramePr>
            <a:graphicFrameLocks noChangeAspect="1"/>
          </p:cNvGraphicFramePr>
          <p:nvPr/>
        </p:nvGraphicFramePr>
        <p:xfrm>
          <a:off x="4367213" y="5249863"/>
          <a:ext cx="4149725" cy="836612"/>
        </p:xfrm>
        <a:graphic>
          <a:graphicData uri="http://schemas.openxmlformats.org/presentationml/2006/ole">
            <p:oleObj spid="_x0000_s12290" name="Ecuación" r:id="rId4" imgW="2273040" imgH="457200" progId="Equation.3">
              <p:embed/>
            </p:oleObj>
          </a:graphicData>
        </a:graphic>
      </p:graphicFrame>
      <p:grpSp>
        <p:nvGrpSpPr>
          <p:cNvPr id="12312" name="105 Grupo"/>
          <p:cNvGrpSpPr>
            <a:grpSpLocks/>
          </p:cNvGrpSpPr>
          <p:nvPr/>
        </p:nvGrpSpPr>
        <p:grpSpPr bwMode="auto">
          <a:xfrm>
            <a:off x="1460500" y="1770063"/>
            <a:ext cx="508000" cy="506412"/>
            <a:chOff x="1232138" y="1769348"/>
            <a:chExt cx="507524" cy="507524"/>
          </a:xfrm>
        </p:grpSpPr>
        <p:sp>
          <p:nvSpPr>
            <p:cNvPr id="107" name="106 Elipse"/>
            <p:cNvSpPr/>
            <p:nvPr/>
          </p:nvSpPr>
          <p:spPr>
            <a:xfrm>
              <a:off x="1232138" y="1769348"/>
              <a:ext cx="507524" cy="5075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2327" name="Text Box 53"/>
            <p:cNvSpPr txBox="1">
              <a:spLocks noChangeArrowheads="1"/>
            </p:cNvSpPr>
            <p:nvPr/>
          </p:nvSpPr>
          <p:spPr bwMode="auto">
            <a:xfrm>
              <a:off x="1286193" y="1775778"/>
              <a:ext cx="273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4" name="86 Grupo"/>
          <p:cNvGrpSpPr>
            <a:grpSpLocks/>
          </p:cNvGrpSpPr>
          <p:nvPr/>
        </p:nvGrpSpPr>
        <p:grpSpPr bwMode="auto">
          <a:xfrm>
            <a:off x="5162550" y="3948113"/>
            <a:ext cx="3098800" cy="1249362"/>
            <a:chOff x="5162550" y="3948113"/>
            <a:chExt cx="3098800" cy="1249363"/>
          </a:xfrm>
        </p:grpSpPr>
        <p:grpSp>
          <p:nvGrpSpPr>
            <p:cNvPr id="12315" name="Group 18"/>
            <p:cNvGrpSpPr>
              <a:grpSpLocks/>
            </p:cNvGrpSpPr>
            <p:nvPr/>
          </p:nvGrpSpPr>
          <p:grpSpPr bwMode="auto">
            <a:xfrm>
              <a:off x="5162550" y="4035425"/>
              <a:ext cx="3098800" cy="1162051"/>
              <a:chOff x="1491" y="1721"/>
              <a:chExt cx="2617" cy="981"/>
            </a:xfrm>
          </p:grpSpPr>
          <p:sp>
            <p:nvSpPr>
              <p:cNvPr id="12317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318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9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0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1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2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3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4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7" r:link="rId18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25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6" name="Text Box 30"/>
            <p:cNvSpPr txBox="1">
              <a:spLocks noChangeArrowheads="1"/>
            </p:cNvSpPr>
            <p:nvPr/>
          </p:nvSpPr>
          <p:spPr bwMode="auto">
            <a:xfrm>
              <a:off x="6292850" y="3948113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20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283325" y="182880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6" grpId="0"/>
      <p:bldP spid="63561" grpId="0"/>
      <p:bldP spid="63561" grpId="1"/>
      <p:bldP spid="63561" grpId="2"/>
      <p:bldP spid="63562" grpId="0" animBg="1"/>
      <p:bldP spid="63563" grpId="0" animBg="1"/>
      <p:bldP spid="63564" grpId="0" animBg="1"/>
      <p:bldP spid="63565" grpId="0" animBg="1"/>
      <p:bldP spid="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8486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Lo celebraré si has apreciado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en este trabajo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una calidad didáctica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muy superior</a:t>
            </a:r>
          </a:p>
          <a:p>
            <a:pPr algn="ctr">
              <a:lnSpc>
                <a:spcPct val="130000"/>
              </a:lnSpc>
            </a:pPr>
            <a:r>
              <a:rPr lang="es-ES" sz="4000" b="1">
                <a:solidFill>
                  <a:srgbClr val="FFFFFF"/>
                </a:solidFill>
                <a:latin typeface="Calibri" pitchFamily="34" charset="0"/>
              </a:rPr>
              <a:t>a su escasa calidad técnica.</a:t>
            </a:r>
          </a:p>
        </p:txBody>
      </p:sp>
    </p:spTree>
  </p:cSld>
  <p:clrMapOvr>
    <a:masterClrMapping/>
  </p:clrMapOvr>
  <p:transition spd="slow">
    <p:sndAc>
      <p:stSnd>
        <p:snd r:embed="rId2" name="Sonido grabado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78565 L -3.33333E-6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89088"/>
            <a:ext cx="86106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  <a:t>Julio V. Santos Benito</a:t>
            </a:r>
            <a:br>
              <a:rPr lang="es-ES" sz="4400" b="1" kern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s-ES" sz="2400" kern="0" dirty="0">
                <a:solidFill>
                  <a:srgbClr val="FFFFFF"/>
                </a:solidFill>
                <a:latin typeface="Times New Roman"/>
                <a:hlinkClick r:id="rId2"/>
              </a:rPr>
              <a:t>jsb@ua.es</a:t>
            </a:r>
            <a:endParaRPr lang="es-ES" sz="2400" kern="0" dirty="0">
              <a:solidFill>
                <a:srgbClr val="FFFFFF"/>
              </a:solidFill>
              <a:latin typeface="Times New Roman"/>
            </a:endParaRPr>
          </a:p>
          <a:p>
            <a:pPr algn="ctr">
              <a:defRPr/>
            </a:pPr>
            <a:r>
              <a:rPr lang="es-ES" sz="2400" kern="0" dirty="0">
                <a:solidFill>
                  <a:srgbClr val="FFFFFF"/>
                </a:solidFill>
                <a:latin typeface="Times New Roman"/>
                <a:hlinkClick r:id="rId3"/>
              </a:rPr>
              <a:t>jsb267@gmail.com</a:t>
            </a:r>
            <a:endParaRPr lang="es-ES" sz="2400" kern="0" dirty="0">
              <a:solidFill>
                <a:srgbClr val="FFFFFF"/>
              </a:solidFill>
              <a:latin typeface="Times New Roman"/>
            </a:endParaRPr>
          </a:p>
          <a:p>
            <a:pPr algn="ctr">
              <a:defRPr/>
            </a:pP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s-ES" sz="4400" b="1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s-ES" sz="4000" kern="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s-ES" sz="4000" kern="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s-ES" sz="4000" kern="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s-ES" sz="4000" kern="0" dirty="0">
                <a:solidFill>
                  <a:srgbClr val="FFFF00"/>
                </a:solidFill>
                <a:latin typeface="Comic Sans MS" pitchFamily="66" charset="0"/>
              </a:rPr>
            </a:br>
            <a:endParaRPr lang="es-ES" sz="400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28950" y="3832225"/>
            <a:ext cx="311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rgbClr val="FFFF00"/>
                </a:solidFill>
                <a:latin typeface="Times New Roman"/>
              </a:rPr>
              <a:t>Departamento de Física Aplicada</a:t>
            </a:r>
            <a:br>
              <a:rPr lang="es-ES" sz="1600" b="1" kern="0" dirty="0">
                <a:solidFill>
                  <a:srgbClr val="FFFF00"/>
                </a:solidFill>
                <a:latin typeface="Times New Roman"/>
              </a:rPr>
            </a:br>
            <a:r>
              <a:rPr lang="es-ES" sz="1600" b="1" kern="0" dirty="0">
                <a:solidFill>
                  <a:srgbClr val="FFFF00"/>
                </a:solidFill>
                <a:latin typeface="Times New Roman"/>
              </a:rPr>
              <a:t>Universidad de Alicante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2141538" y="2336800"/>
            <a:ext cx="3127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4448175" y="2336800"/>
            <a:ext cx="3127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5613400" y="2336800"/>
            <a:ext cx="3127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>
            <a:off x="6831013" y="2336800"/>
            <a:ext cx="3127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Termometro de Galileo2"/>
          <p:cNvPicPr>
            <a:picLocks noChangeAspect="1" noChangeArrowheads="1"/>
          </p:cNvPicPr>
          <p:nvPr/>
        </p:nvPicPr>
        <p:blipFill>
          <a:blip r:embed="rId3" cstate="print"/>
          <a:srcRect l="7913" t="40747" r="2744" b="43343"/>
          <a:stretch>
            <a:fillRect/>
          </a:stretch>
        </p:blipFill>
        <p:spPr bwMode="auto">
          <a:xfrm>
            <a:off x="2147888" y="2332038"/>
            <a:ext cx="15700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 descr="Termometro de Galileo2"/>
          <p:cNvPicPr>
            <a:picLocks noChangeAspect="1" noChangeArrowheads="1"/>
          </p:cNvPicPr>
          <p:nvPr/>
        </p:nvPicPr>
        <p:blipFill>
          <a:blip r:embed="rId2" cstate="print"/>
          <a:srcRect l="40747" t="2744" r="43343" b="7913"/>
          <a:stretch>
            <a:fillRect/>
          </a:stretch>
        </p:blipFill>
        <p:spPr bwMode="auto">
          <a:xfrm rot="-1977940">
            <a:off x="6235700" y="2243138"/>
            <a:ext cx="312738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 descr="Termometro de Galileo2"/>
          <p:cNvPicPr>
            <a:picLocks noChangeAspect="1" noChangeArrowheads="1"/>
          </p:cNvPicPr>
          <p:nvPr/>
        </p:nvPicPr>
        <p:blipFill>
          <a:blip r:embed="rId4" cstate="print"/>
          <a:srcRect l="7913" t="40747" r="2744" b="43343"/>
          <a:stretch>
            <a:fillRect/>
          </a:stretch>
        </p:blipFill>
        <p:spPr bwMode="auto">
          <a:xfrm>
            <a:off x="2152650" y="3336925"/>
            <a:ext cx="1385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7988" y="1185863"/>
            <a:ext cx="731837" cy="879475"/>
            <a:chOff x="3108" y="735"/>
            <a:chExt cx="886" cy="1066"/>
          </a:xfrm>
        </p:grpSpPr>
        <p:sp>
          <p:nvSpPr>
            <p:cNvPr id="79882" name="Freeform 10"/>
            <p:cNvSpPr>
              <a:spLocks/>
            </p:cNvSpPr>
            <p:nvPr/>
          </p:nvSpPr>
          <p:spPr bwMode="auto">
            <a:xfrm>
              <a:off x="3111" y="1381"/>
              <a:ext cx="879" cy="399"/>
            </a:xfrm>
            <a:custGeom>
              <a:avLst/>
              <a:gdLst>
                <a:gd name="T0" fmla="*/ 1 w 1392"/>
                <a:gd name="T1" fmla="*/ 0 h 632"/>
                <a:gd name="T2" fmla="*/ 1 w 1392"/>
                <a:gd name="T3" fmla="*/ 0 h 632"/>
                <a:gd name="T4" fmla="*/ 1 w 1392"/>
                <a:gd name="T5" fmla="*/ 1 h 632"/>
                <a:gd name="T6" fmla="*/ 1 w 1392"/>
                <a:gd name="T7" fmla="*/ 1 h 632"/>
                <a:gd name="T8" fmla="*/ 1 w 1392"/>
                <a:gd name="T9" fmla="*/ 1 h 632"/>
                <a:gd name="T10" fmla="*/ 1 w 1392"/>
                <a:gd name="T11" fmla="*/ 1 h 632"/>
                <a:gd name="T12" fmla="*/ 1 w 1392"/>
                <a:gd name="T13" fmla="*/ 1 h 632"/>
                <a:gd name="T14" fmla="*/ 1 w 1392"/>
                <a:gd name="T15" fmla="*/ 1 h 632"/>
                <a:gd name="T16" fmla="*/ 1 w 1392"/>
                <a:gd name="T17" fmla="*/ 1 h 632"/>
                <a:gd name="T18" fmla="*/ 1 w 1392"/>
                <a:gd name="T19" fmla="*/ 1 h 632"/>
                <a:gd name="T20" fmla="*/ 1 w 1392"/>
                <a:gd name="T21" fmla="*/ 1 h 632"/>
                <a:gd name="T22" fmla="*/ 1 w 1392"/>
                <a:gd name="T23" fmla="*/ 1 h 632"/>
                <a:gd name="T24" fmla="*/ 1 w 1392"/>
                <a:gd name="T25" fmla="*/ 1 h 632"/>
                <a:gd name="T26" fmla="*/ 1 w 1392"/>
                <a:gd name="T27" fmla="*/ 1 h 632"/>
                <a:gd name="T28" fmla="*/ 1 w 1392"/>
                <a:gd name="T29" fmla="*/ 1 h 632"/>
                <a:gd name="T30" fmla="*/ 1 w 1392"/>
                <a:gd name="T31" fmla="*/ 1 h 632"/>
                <a:gd name="T32" fmla="*/ 1 w 1392"/>
                <a:gd name="T33" fmla="*/ 1 h 632"/>
                <a:gd name="T34" fmla="*/ 1 w 1392"/>
                <a:gd name="T35" fmla="*/ 1 h 632"/>
                <a:gd name="T36" fmla="*/ 1 w 1392"/>
                <a:gd name="T37" fmla="*/ 1 h 632"/>
                <a:gd name="T38" fmla="*/ 1 w 1392"/>
                <a:gd name="T39" fmla="*/ 1 h 632"/>
                <a:gd name="T40" fmla="*/ 1 w 1392"/>
                <a:gd name="T41" fmla="*/ 1 h 632"/>
                <a:gd name="T42" fmla="*/ 1 w 1392"/>
                <a:gd name="T43" fmla="*/ 1 h 632"/>
                <a:gd name="T44" fmla="*/ 1 w 1392"/>
                <a:gd name="T45" fmla="*/ 1 h 632"/>
                <a:gd name="T46" fmla="*/ 1 w 1392"/>
                <a:gd name="T47" fmla="*/ 1 h 632"/>
                <a:gd name="T48" fmla="*/ 1 w 1392"/>
                <a:gd name="T49" fmla="*/ 1 h 632"/>
                <a:gd name="T50" fmla="*/ 0 w 1392"/>
                <a:gd name="T51" fmla="*/ 1 h 632"/>
                <a:gd name="T52" fmla="*/ 1 w 1392"/>
                <a:gd name="T53" fmla="*/ 0 h 6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2"/>
                <a:gd name="T82" fmla="*/ 0 h 632"/>
                <a:gd name="T83" fmla="*/ 1392 w 1392"/>
                <a:gd name="T84" fmla="*/ 632 h 6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2" h="632">
                  <a:moveTo>
                    <a:pt x="8" y="0"/>
                  </a:moveTo>
                  <a:lnTo>
                    <a:pt x="1388" y="0"/>
                  </a:lnTo>
                  <a:lnTo>
                    <a:pt x="1392" y="76"/>
                  </a:lnTo>
                  <a:lnTo>
                    <a:pt x="1356" y="160"/>
                  </a:lnTo>
                  <a:lnTo>
                    <a:pt x="1312" y="244"/>
                  </a:lnTo>
                  <a:lnTo>
                    <a:pt x="1232" y="292"/>
                  </a:lnTo>
                  <a:lnTo>
                    <a:pt x="1164" y="328"/>
                  </a:lnTo>
                  <a:lnTo>
                    <a:pt x="1064" y="364"/>
                  </a:lnTo>
                  <a:lnTo>
                    <a:pt x="960" y="424"/>
                  </a:lnTo>
                  <a:lnTo>
                    <a:pt x="896" y="484"/>
                  </a:lnTo>
                  <a:lnTo>
                    <a:pt x="872" y="564"/>
                  </a:lnTo>
                  <a:lnTo>
                    <a:pt x="840" y="608"/>
                  </a:lnTo>
                  <a:lnTo>
                    <a:pt x="752" y="632"/>
                  </a:lnTo>
                  <a:lnTo>
                    <a:pt x="672" y="632"/>
                  </a:lnTo>
                  <a:lnTo>
                    <a:pt x="584" y="620"/>
                  </a:lnTo>
                  <a:lnTo>
                    <a:pt x="532" y="584"/>
                  </a:lnTo>
                  <a:lnTo>
                    <a:pt x="504" y="500"/>
                  </a:lnTo>
                  <a:lnTo>
                    <a:pt x="488" y="464"/>
                  </a:lnTo>
                  <a:lnTo>
                    <a:pt x="412" y="416"/>
                  </a:lnTo>
                  <a:lnTo>
                    <a:pt x="288" y="352"/>
                  </a:lnTo>
                  <a:lnTo>
                    <a:pt x="172" y="304"/>
                  </a:lnTo>
                  <a:lnTo>
                    <a:pt x="124" y="276"/>
                  </a:lnTo>
                  <a:lnTo>
                    <a:pt x="72" y="232"/>
                  </a:lnTo>
                  <a:lnTo>
                    <a:pt x="40" y="172"/>
                  </a:lnTo>
                  <a:lnTo>
                    <a:pt x="16" y="100"/>
                  </a:lnTo>
                  <a:lnTo>
                    <a:pt x="0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3108" y="748"/>
              <a:ext cx="884" cy="634"/>
            </a:xfrm>
            <a:custGeom>
              <a:avLst/>
              <a:gdLst>
                <a:gd name="T0" fmla="*/ 442 w 884"/>
                <a:gd name="T1" fmla="*/ 0 h 634"/>
                <a:gd name="T2" fmla="*/ 430 w 884"/>
                <a:gd name="T3" fmla="*/ 22 h 634"/>
                <a:gd name="T4" fmla="*/ 416 w 884"/>
                <a:gd name="T5" fmla="*/ 88 h 634"/>
                <a:gd name="T6" fmla="*/ 402 w 884"/>
                <a:gd name="T7" fmla="*/ 188 h 634"/>
                <a:gd name="T8" fmla="*/ 378 w 884"/>
                <a:gd name="T9" fmla="*/ 288 h 634"/>
                <a:gd name="T10" fmla="*/ 328 w 884"/>
                <a:gd name="T11" fmla="*/ 352 h 634"/>
                <a:gd name="T12" fmla="*/ 258 w 884"/>
                <a:gd name="T13" fmla="*/ 390 h 634"/>
                <a:gd name="T14" fmla="*/ 170 w 884"/>
                <a:gd name="T15" fmla="*/ 426 h 634"/>
                <a:gd name="T16" fmla="*/ 82 w 884"/>
                <a:gd name="T17" fmla="*/ 472 h 634"/>
                <a:gd name="T18" fmla="*/ 24 w 884"/>
                <a:gd name="T19" fmla="*/ 538 h 634"/>
                <a:gd name="T20" fmla="*/ 4 w 884"/>
                <a:gd name="T21" fmla="*/ 600 h 634"/>
                <a:gd name="T22" fmla="*/ 0 w 884"/>
                <a:gd name="T23" fmla="*/ 634 h 634"/>
                <a:gd name="T24" fmla="*/ 884 w 884"/>
                <a:gd name="T25" fmla="*/ 634 h 634"/>
                <a:gd name="T26" fmla="*/ 864 w 884"/>
                <a:gd name="T27" fmla="*/ 546 h 634"/>
                <a:gd name="T28" fmla="*/ 838 w 884"/>
                <a:gd name="T29" fmla="*/ 500 h 634"/>
                <a:gd name="T30" fmla="*/ 766 w 884"/>
                <a:gd name="T31" fmla="*/ 450 h 634"/>
                <a:gd name="T32" fmla="*/ 690 w 884"/>
                <a:gd name="T33" fmla="*/ 414 h 634"/>
                <a:gd name="T34" fmla="*/ 606 w 884"/>
                <a:gd name="T35" fmla="*/ 382 h 634"/>
                <a:gd name="T36" fmla="*/ 558 w 884"/>
                <a:gd name="T37" fmla="*/ 354 h 634"/>
                <a:gd name="T38" fmla="*/ 526 w 884"/>
                <a:gd name="T39" fmla="*/ 302 h 634"/>
                <a:gd name="T40" fmla="*/ 500 w 884"/>
                <a:gd name="T41" fmla="*/ 222 h 634"/>
                <a:gd name="T42" fmla="*/ 482 w 884"/>
                <a:gd name="T43" fmla="*/ 138 h 634"/>
                <a:gd name="T44" fmla="*/ 474 w 884"/>
                <a:gd name="T45" fmla="*/ 80 h 634"/>
                <a:gd name="T46" fmla="*/ 466 w 884"/>
                <a:gd name="T47" fmla="*/ 26 h 634"/>
                <a:gd name="T48" fmla="*/ 458 w 884"/>
                <a:gd name="T49" fmla="*/ 2 h 634"/>
                <a:gd name="T50" fmla="*/ 442 w 884"/>
                <a:gd name="T51" fmla="*/ 0 h 6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4"/>
                <a:gd name="T79" fmla="*/ 0 h 634"/>
                <a:gd name="T80" fmla="*/ 884 w 884"/>
                <a:gd name="T81" fmla="*/ 634 h 6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4" h="634">
                  <a:moveTo>
                    <a:pt x="442" y="0"/>
                  </a:moveTo>
                  <a:lnTo>
                    <a:pt x="430" y="22"/>
                  </a:lnTo>
                  <a:lnTo>
                    <a:pt x="416" y="88"/>
                  </a:lnTo>
                  <a:lnTo>
                    <a:pt x="402" y="188"/>
                  </a:lnTo>
                  <a:lnTo>
                    <a:pt x="378" y="288"/>
                  </a:lnTo>
                  <a:lnTo>
                    <a:pt x="328" y="352"/>
                  </a:lnTo>
                  <a:lnTo>
                    <a:pt x="258" y="390"/>
                  </a:lnTo>
                  <a:lnTo>
                    <a:pt x="170" y="426"/>
                  </a:lnTo>
                  <a:lnTo>
                    <a:pt x="82" y="472"/>
                  </a:lnTo>
                  <a:lnTo>
                    <a:pt x="24" y="538"/>
                  </a:lnTo>
                  <a:lnTo>
                    <a:pt x="4" y="600"/>
                  </a:lnTo>
                  <a:lnTo>
                    <a:pt x="0" y="634"/>
                  </a:lnTo>
                  <a:lnTo>
                    <a:pt x="884" y="634"/>
                  </a:lnTo>
                  <a:lnTo>
                    <a:pt x="864" y="546"/>
                  </a:lnTo>
                  <a:lnTo>
                    <a:pt x="838" y="500"/>
                  </a:lnTo>
                  <a:lnTo>
                    <a:pt x="766" y="450"/>
                  </a:lnTo>
                  <a:lnTo>
                    <a:pt x="690" y="414"/>
                  </a:lnTo>
                  <a:lnTo>
                    <a:pt x="606" y="382"/>
                  </a:lnTo>
                  <a:lnTo>
                    <a:pt x="558" y="354"/>
                  </a:lnTo>
                  <a:lnTo>
                    <a:pt x="526" y="302"/>
                  </a:lnTo>
                  <a:lnTo>
                    <a:pt x="500" y="222"/>
                  </a:lnTo>
                  <a:lnTo>
                    <a:pt x="482" y="138"/>
                  </a:lnTo>
                  <a:lnTo>
                    <a:pt x="474" y="80"/>
                  </a:lnTo>
                  <a:lnTo>
                    <a:pt x="466" y="26"/>
                  </a:lnTo>
                  <a:lnTo>
                    <a:pt x="458" y="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79884" name="Group 12"/>
            <p:cNvGrpSpPr>
              <a:grpSpLocks/>
            </p:cNvGrpSpPr>
            <p:nvPr/>
          </p:nvGrpSpPr>
          <p:grpSpPr bwMode="auto">
            <a:xfrm>
              <a:off x="3110" y="735"/>
              <a:ext cx="884" cy="1066"/>
              <a:chOff x="3659" y="1313"/>
              <a:chExt cx="1400" cy="1689"/>
            </a:xfrm>
          </p:grpSpPr>
          <p:sp>
            <p:nvSpPr>
              <p:cNvPr id="79885" name="Freeform 13"/>
              <p:cNvSpPr>
                <a:spLocks/>
              </p:cNvSpPr>
              <p:nvPr/>
            </p:nvSpPr>
            <p:spPr bwMode="auto">
              <a:xfrm>
                <a:off x="365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9886" name="Freeform 14"/>
              <p:cNvSpPr>
                <a:spLocks/>
              </p:cNvSpPr>
              <p:nvPr/>
            </p:nvSpPr>
            <p:spPr bwMode="auto">
              <a:xfrm flipH="1">
                <a:off x="4339" y="1313"/>
                <a:ext cx="720" cy="1659"/>
              </a:xfrm>
              <a:custGeom>
                <a:avLst/>
                <a:gdLst>
                  <a:gd name="T0" fmla="*/ 720 w 720"/>
                  <a:gd name="T1" fmla="*/ 19 h 1659"/>
                  <a:gd name="T2" fmla="*/ 676 w 720"/>
                  <a:gd name="T3" fmla="*/ 27 h 1659"/>
                  <a:gd name="T4" fmla="*/ 648 w 720"/>
                  <a:gd name="T5" fmla="*/ 179 h 1659"/>
                  <a:gd name="T6" fmla="*/ 588 w 720"/>
                  <a:gd name="T7" fmla="*/ 451 h 1659"/>
                  <a:gd name="T8" fmla="*/ 496 w 720"/>
                  <a:gd name="T9" fmla="*/ 595 h 1659"/>
                  <a:gd name="T10" fmla="*/ 256 w 720"/>
                  <a:gd name="T11" fmla="*/ 695 h 1659"/>
                  <a:gd name="T12" fmla="*/ 116 w 720"/>
                  <a:gd name="T13" fmla="*/ 775 h 1659"/>
                  <a:gd name="T14" fmla="*/ 32 w 720"/>
                  <a:gd name="T15" fmla="*/ 879 h 1659"/>
                  <a:gd name="T16" fmla="*/ 0 w 720"/>
                  <a:gd name="T17" fmla="*/ 1023 h 1659"/>
                  <a:gd name="T18" fmla="*/ 32 w 720"/>
                  <a:gd name="T19" fmla="*/ 1175 h 1659"/>
                  <a:gd name="T20" fmla="*/ 124 w 720"/>
                  <a:gd name="T21" fmla="*/ 1299 h 1659"/>
                  <a:gd name="T22" fmla="*/ 388 w 720"/>
                  <a:gd name="T23" fmla="*/ 1423 h 1659"/>
                  <a:gd name="T24" fmla="*/ 496 w 720"/>
                  <a:gd name="T25" fmla="*/ 1511 h 1659"/>
                  <a:gd name="T26" fmla="*/ 520 w 720"/>
                  <a:gd name="T27" fmla="*/ 1575 h 1659"/>
                  <a:gd name="T28" fmla="*/ 568 w 720"/>
                  <a:gd name="T29" fmla="*/ 1639 h 1659"/>
                  <a:gd name="T30" fmla="*/ 668 w 720"/>
                  <a:gd name="T31" fmla="*/ 1659 h 1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0"/>
                  <a:gd name="T49" fmla="*/ 0 h 1659"/>
                  <a:gd name="T50" fmla="*/ 720 w 720"/>
                  <a:gd name="T51" fmla="*/ 1659 h 1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0" h="1659">
                    <a:moveTo>
                      <a:pt x="720" y="19"/>
                    </a:moveTo>
                    <a:cubicBezTo>
                      <a:pt x="704" y="9"/>
                      <a:pt x="688" y="0"/>
                      <a:pt x="676" y="27"/>
                    </a:cubicBezTo>
                    <a:cubicBezTo>
                      <a:pt x="664" y="54"/>
                      <a:pt x="663" y="108"/>
                      <a:pt x="648" y="179"/>
                    </a:cubicBezTo>
                    <a:cubicBezTo>
                      <a:pt x="633" y="250"/>
                      <a:pt x="613" y="382"/>
                      <a:pt x="588" y="451"/>
                    </a:cubicBezTo>
                    <a:cubicBezTo>
                      <a:pt x="563" y="520"/>
                      <a:pt x="551" y="554"/>
                      <a:pt x="496" y="595"/>
                    </a:cubicBezTo>
                    <a:cubicBezTo>
                      <a:pt x="441" y="636"/>
                      <a:pt x="319" y="665"/>
                      <a:pt x="256" y="695"/>
                    </a:cubicBezTo>
                    <a:cubicBezTo>
                      <a:pt x="193" y="725"/>
                      <a:pt x="153" y="744"/>
                      <a:pt x="116" y="775"/>
                    </a:cubicBezTo>
                    <a:cubicBezTo>
                      <a:pt x="79" y="806"/>
                      <a:pt x="51" y="838"/>
                      <a:pt x="32" y="879"/>
                    </a:cubicBezTo>
                    <a:cubicBezTo>
                      <a:pt x="13" y="920"/>
                      <a:pt x="0" y="974"/>
                      <a:pt x="0" y="1023"/>
                    </a:cubicBezTo>
                    <a:cubicBezTo>
                      <a:pt x="0" y="1072"/>
                      <a:pt x="11" y="1129"/>
                      <a:pt x="32" y="1175"/>
                    </a:cubicBezTo>
                    <a:cubicBezTo>
                      <a:pt x="53" y="1221"/>
                      <a:pt x="65" y="1258"/>
                      <a:pt x="124" y="1299"/>
                    </a:cubicBezTo>
                    <a:cubicBezTo>
                      <a:pt x="183" y="1340"/>
                      <a:pt x="326" y="1388"/>
                      <a:pt x="388" y="1423"/>
                    </a:cubicBezTo>
                    <a:cubicBezTo>
                      <a:pt x="450" y="1458"/>
                      <a:pt x="474" y="1486"/>
                      <a:pt x="496" y="1511"/>
                    </a:cubicBezTo>
                    <a:cubicBezTo>
                      <a:pt x="518" y="1536"/>
                      <a:pt x="508" y="1554"/>
                      <a:pt x="520" y="1575"/>
                    </a:cubicBezTo>
                    <a:cubicBezTo>
                      <a:pt x="532" y="1596"/>
                      <a:pt x="543" y="1625"/>
                      <a:pt x="568" y="1639"/>
                    </a:cubicBezTo>
                    <a:cubicBezTo>
                      <a:pt x="593" y="1653"/>
                      <a:pt x="630" y="1656"/>
                      <a:pt x="668" y="165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79887" name="Freeform 15"/>
              <p:cNvSpPr>
                <a:spLocks/>
              </p:cNvSpPr>
              <p:nvPr/>
            </p:nvSpPr>
            <p:spPr bwMode="auto">
              <a:xfrm>
                <a:off x="4326" y="2973"/>
                <a:ext cx="68" cy="29"/>
              </a:xfrm>
              <a:custGeom>
                <a:avLst/>
                <a:gdLst>
                  <a:gd name="T0" fmla="*/ 21580 w 54"/>
                  <a:gd name="T1" fmla="*/ 0 h 1"/>
                  <a:gd name="T2" fmla="*/ 0 w 54"/>
                  <a:gd name="T3" fmla="*/ 0 h 1"/>
                  <a:gd name="T4" fmla="*/ 0 60000 65536"/>
                  <a:gd name="T5" fmla="*/ 0 60000 65536"/>
                  <a:gd name="T6" fmla="*/ 0 w 54"/>
                  <a:gd name="T7" fmla="*/ 0 h 1"/>
                  <a:gd name="T8" fmla="*/ 54 w 5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1">
                    <a:moveTo>
                      <a:pt x="54" y="0"/>
                    </a:moveTo>
                    <a:cubicBezTo>
                      <a:pt x="54" y="0"/>
                      <a:pt x="27" y="0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28168 L -1.11111E-6 -4.21832E-6 " pathEditMode="relative" ptsTypes="AA">
                                      <p:cBhvr>
                                        <p:cTn id="1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44797 L -3.88889E-6 -3.66327E-6 " pathEditMode="relative" ptsTypes="AA">
                                      <p:cBhvr>
                                        <p:cTn id="1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808038" y="0"/>
            <a:ext cx="77184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 l="30096" t="26666" r="30782" b="49405"/>
          <a:stretch>
            <a:fillRect/>
          </a:stretch>
        </p:blipFill>
        <p:spPr bwMode="auto">
          <a:xfrm>
            <a:off x="903288" y="192088"/>
            <a:ext cx="7588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 cstate="print"/>
          <a:srcRect l="30399" t="31567" r="32193" b="50056"/>
          <a:stretch>
            <a:fillRect/>
          </a:stretch>
        </p:blipFill>
        <p:spPr bwMode="auto">
          <a:xfrm>
            <a:off x="962025" y="2427288"/>
            <a:ext cx="72913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print"/>
          <a:srcRect l="30235" t="59676" r="30980" b="32973"/>
          <a:stretch>
            <a:fillRect/>
          </a:stretch>
        </p:blipFill>
        <p:spPr bwMode="auto">
          <a:xfrm>
            <a:off x="914400" y="4432300"/>
            <a:ext cx="7540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938213" y="320675"/>
            <a:ext cx="7458075" cy="102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38213" y="1497013"/>
            <a:ext cx="7458075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38213" y="2790825"/>
            <a:ext cx="7458075" cy="7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8213" y="3657600"/>
            <a:ext cx="7458075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38213" y="4537075"/>
            <a:ext cx="7458075" cy="7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38213" y="1935163"/>
            <a:ext cx="745807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38213" y="4060825"/>
            <a:ext cx="7458075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2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2D8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¿Qué relación existe entre la diferencia de potencial (V), la resistencia (R) y la intensidad de la corriente (I)?</a:t>
            </a:r>
          </a:p>
        </p:txBody>
      </p:sp>
      <p:sp>
        <p:nvSpPr>
          <p:cNvPr id="80" name="79 CuadroTexto"/>
          <p:cNvSpPr txBox="1">
            <a:spLocks noChangeArrowheads="1"/>
          </p:cNvSpPr>
          <p:nvPr/>
        </p:nvSpPr>
        <p:spPr bwMode="auto">
          <a:xfrm>
            <a:off x="2752725" y="1203325"/>
            <a:ext cx="326548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Diseño para el estudio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1879600" y="1820863"/>
            <a:ext cx="5100638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70" name="Freeform 14"/>
          <p:cNvSpPr>
            <a:spLocks/>
          </p:cNvSpPr>
          <p:nvPr/>
        </p:nvSpPr>
        <p:spPr bwMode="auto">
          <a:xfrm flipV="1">
            <a:off x="2587625" y="5159375"/>
            <a:ext cx="2000250" cy="54768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90963" y="2084388"/>
            <a:ext cx="1411287" cy="1338262"/>
            <a:chOff x="2387" y="1002"/>
            <a:chExt cx="889" cy="843"/>
          </a:xfrm>
        </p:grpSpPr>
        <p:sp>
          <p:nvSpPr>
            <p:cNvPr id="63554" name="Rectangle 3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3555" name="Rectangle 4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556" name="Rectangle 5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557" name="Rectangle 6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558" name="Text Box 7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_tradnl" sz="2400" b="1"/>
            </a:p>
          </p:txBody>
        </p:sp>
        <p:grpSp>
          <p:nvGrpSpPr>
            <p:cNvPr id="63559" name="Group 8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63560" name="Oval 9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3561" name="Oval 10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3562" name="Oval 11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63563" name="Oval 12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5213" y="2927350"/>
            <a:ext cx="1493837" cy="2776538"/>
            <a:chOff x="2827" y="1458"/>
            <a:chExt cx="941" cy="1749"/>
          </a:xfrm>
        </p:grpSpPr>
        <p:sp>
          <p:nvSpPr>
            <p:cNvPr id="63552" name="Freeform 16"/>
            <p:cNvSpPr>
              <a:spLocks/>
            </p:cNvSpPr>
            <p:nvPr/>
          </p:nvSpPr>
          <p:spPr bwMode="auto">
            <a:xfrm>
              <a:off x="2848" y="1473"/>
              <a:ext cx="920" cy="1734"/>
            </a:xfrm>
            <a:custGeom>
              <a:avLst/>
              <a:gdLst>
                <a:gd name="T0" fmla="*/ 0 w 1059"/>
                <a:gd name="T1" fmla="*/ 0 h 1743"/>
                <a:gd name="T2" fmla="*/ 27 w 1059"/>
                <a:gd name="T3" fmla="*/ 0 h 1743"/>
                <a:gd name="T4" fmla="*/ 27 w 1059"/>
                <a:gd name="T5" fmla="*/ 1524 h 1743"/>
                <a:gd name="T6" fmla="*/ 20 w 1059"/>
                <a:gd name="T7" fmla="*/ 1524 h 1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9"/>
                <a:gd name="T13" fmla="*/ 0 h 1743"/>
                <a:gd name="T14" fmla="*/ 1059 w 1059"/>
                <a:gd name="T15" fmla="*/ 1743 h 1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9" h="1743">
                  <a:moveTo>
                    <a:pt x="0" y="0"/>
                  </a:moveTo>
                  <a:lnTo>
                    <a:pt x="1059" y="0"/>
                  </a:lnTo>
                  <a:lnTo>
                    <a:pt x="1059" y="1743"/>
                  </a:lnTo>
                  <a:lnTo>
                    <a:pt x="798" y="174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553" name="Oval 17"/>
            <p:cNvSpPr>
              <a:spLocks noChangeArrowheads="1"/>
            </p:cNvSpPr>
            <p:nvPr/>
          </p:nvSpPr>
          <p:spPr bwMode="auto">
            <a:xfrm>
              <a:off x="2827" y="1458"/>
              <a:ext cx="34" cy="3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5" name="98 Grupo"/>
          <p:cNvGrpSpPr>
            <a:grpSpLocks/>
          </p:cNvGrpSpPr>
          <p:nvPr/>
        </p:nvGrpSpPr>
        <p:grpSpPr bwMode="auto">
          <a:xfrm>
            <a:off x="2925763" y="5162550"/>
            <a:ext cx="3098800" cy="1171575"/>
            <a:chOff x="1925638" y="4133850"/>
            <a:chExt cx="3098800" cy="1170939"/>
          </a:xfrm>
        </p:grpSpPr>
        <p:grpSp>
          <p:nvGrpSpPr>
            <p:cNvPr id="63541" name="Group 18"/>
            <p:cNvGrpSpPr>
              <a:grpSpLocks/>
            </p:cNvGrpSpPr>
            <p:nvPr/>
          </p:nvGrpSpPr>
          <p:grpSpPr bwMode="auto">
            <a:xfrm>
              <a:off x="1925638" y="4133847"/>
              <a:ext cx="3098800" cy="1162047"/>
              <a:chOff x="1491" y="1721"/>
              <a:chExt cx="2617" cy="981"/>
            </a:xfrm>
          </p:grpSpPr>
          <p:sp>
            <p:nvSpPr>
              <p:cNvPr id="63543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pic>
            <p:nvPicPr>
              <p:cNvPr id="63544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2" r:link="rId3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45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4" r:link="rId5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46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6" r:link="rId7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47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8" r:link="rId9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48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0" r:link="rId11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49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2" r:link="rId13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550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4" r:link="rId15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51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63542" name="Text Box 30"/>
            <p:cNvSpPr txBox="1">
              <a:spLocks noChangeArrowheads="1"/>
            </p:cNvSpPr>
            <p:nvPr/>
          </p:nvSpPr>
          <p:spPr bwMode="auto">
            <a:xfrm>
              <a:off x="3090228" y="4938077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/>
                <a:t>100 </a:t>
              </a:r>
              <a:r>
                <a:rPr lang="el-GR" b="1">
                  <a:cs typeface="Arial" charset="0"/>
                </a:rPr>
                <a:t>Ω</a:t>
              </a:r>
            </a:p>
          </p:txBody>
        </p:sp>
      </p:grpSp>
      <p:grpSp>
        <p:nvGrpSpPr>
          <p:cNvPr id="7" name="116 Grupo"/>
          <p:cNvGrpSpPr>
            <a:grpSpLocks/>
          </p:cNvGrpSpPr>
          <p:nvPr/>
        </p:nvGrpSpPr>
        <p:grpSpPr bwMode="auto">
          <a:xfrm>
            <a:off x="3765550" y="3932238"/>
            <a:ext cx="1411288" cy="1377950"/>
            <a:chOff x="3889375" y="3395663"/>
            <a:chExt cx="1411288" cy="1376795"/>
          </a:xfrm>
        </p:grpSpPr>
        <p:grpSp>
          <p:nvGrpSpPr>
            <p:cNvPr id="63529" name="Group 2"/>
            <p:cNvGrpSpPr>
              <a:grpSpLocks/>
            </p:cNvGrpSpPr>
            <p:nvPr/>
          </p:nvGrpSpPr>
          <p:grpSpPr bwMode="auto">
            <a:xfrm>
              <a:off x="3890567" y="3395665"/>
              <a:ext cx="1411732" cy="1338263"/>
              <a:chOff x="2387" y="1002"/>
              <a:chExt cx="889" cy="843"/>
            </a:xfrm>
          </p:grpSpPr>
          <p:sp>
            <p:nvSpPr>
              <p:cNvPr id="63532" name="Rectangle 3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3533" name="Rectangle 4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4" name="Rectangle 5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5" name="Rectangle 6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536" name="Group 8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63537" name="Oval 9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8" name="Oval 10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39" name="Oval 11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40" name="Oval 12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3530" name="86 CuadroTexto"/>
            <p:cNvSpPr txBox="1">
              <a:spLocks noChangeArrowheads="1"/>
            </p:cNvSpPr>
            <p:nvPr/>
          </p:nvSpPr>
          <p:spPr bwMode="auto">
            <a:xfrm>
              <a:off x="4340009" y="3485894"/>
              <a:ext cx="556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_tradnl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31" name="87 Rectángulo"/>
            <p:cNvSpPr>
              <a:spLocks noChangeArrowheads="1"/>
            </p:cNvSpPr>
            <p:nvPr/>
          </p:nvSpPr>
          <p:spPr bwMode="auto">
            <a:xfrm>
              <a:off x="4395138" y="4311083"/>
              <a:ext cx="184731" cy="46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_tradnl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18" name="Freeform 14"/>
          <p:cNvSpPr>
            <a:spLocks/>
          </p:cNvSpPr>
          <p:nvPr/>
        </p:nvSpPr>
        <p:spPr bwMode="auto">
          <a:xfrm>
            <a:off x="2965450" y="4649788"/>
            <a:ext cx="1219200" cy="1052512"/>
          </a:xfrm>
          <a:custGeom>
            <a:avLst/>
            <a:gdLst>
              <a:gd name="T0" fmla="*/ 2147483647 w 15307"/>
              <a:gd name="T1" fmla="*/ 2147483647 h 11667"/>
              <a:gd name="T2" fmla="*/ 2147483647 w 15307"/>
              <a:gd name="T3" fmla="*/ 2147483647 h 11667"/>
              <a:gd name="T4" fmla="*/ 0 w 15307"/>
              <a:gd name="T5" fmla="*/ 2147483647 h 11667"/>
              <a:gd name="T6" fmla="*/ 0 60000 65536"/>
              <a:gd name="T7" fmla="*/ 0 60000 65536"/>
              <a:gd name="T8" fmla="*/ 0 60000 65536"/>
              <a:gd name="T9" fmla="*/ 0 w 15307"/>
              <a:gd name="T10" fmla="*/ 0 h 11667"/>
              <a:gd name="T11" fmla="*/ 15307 w 15307"/>
              <a:gd name="T12" fmla="*/ 11667 h 11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07" h="11667">
                <a:moveTo>
                  <a:pt x="15307" y="1667"/>
                </a:moveTo>
                <a:cubicBezTo>
                  <a:pt x="11974" y="1667"/>
                  <a:pt x="7858" y="0"/>
                  <a:pt x="5307" y="1667"/>
                </a:cubicBezTo>
                <a:cubicBezTo>
                  <a:pt x="2756" y="3334"/>
                  <a:pt x="1817" y="8207"/>
                  <a:pt x="0" y="116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19" name="Freeform 14"/>
          <p:cNvSpPr>
            <a:spLocks/>
          </p:cNvSpPr>
          <p:nvPr/>
        </p:nvSpPr>
        <p:spPr bwMode="auto">
          <a:xfrm flipH="1">
            <a:off x="4797425" y="4649788"/>
            <a:ext cx="1195388" cy="1052512"/>
          </a:xfrm>
          <a:custGeom>
            <a:avLst/>
            <a:gdLst>
              <a:gd name="T0" fmla="*/ 2147483647 w 15030"/>
              <a:gd name="T1" fmla="*/ 2147483647 h 11667"/>
              <a:gd name="T2" fmla="*/ 2147483647 w 15030"/>
              <a:gd name="T3" fmla="*/ 2147483647 h 11667"/>
              <a:gd name="T4" fmla="*/ 0 w 15030"/>
              <a:gd name="T5" fmla="*/ 2147483647 h 11667"/>
              <a:gd name="T6" fmla="*/ 0 60000 65536"/>
              <a:gd name="T7" fmla="*/ 0 60000 65536"/>
              <a:gd name="T8" fmla="*/ 0 60000 65536"/>
              <a:gd name="T9" fmla="*/ 0 w 15030"/>
              <a:gd name="T10" fmla="*/ 0 h 11667"/>
              <a:gd name="T11" fmla="*/ 15030 w 15030"/>
              <a:gd name="T12" fmla="*/ 11667 h 11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0" h="11667">
                <a:moveTo>
                  <a:pt x="15030" y="1667"/>
                </a:moveTo>
                <a:cubicBezTo>
                  <a:pt x="11697" y="1667"/>
                  <a:pt x="7535" y="0"/>
                  <a:pt x="5030" y="1667"/>
                </a:cubicBezTo>
                <a:cubicBezTo>
                  <a:pt x="2525" y="3334"/>
                  <a:pt x="1677" y="8334"/>
                  <a:pt x="0" y="116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0" name="119 Elipse"/>
          <p:cNvSpPr/>
          <p:nvPr/>
        </p:nvSpPr>
        <p:spPr bwMode="auto">
          <a:xfrm>
            <a:off x="4165600" y="4776788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21" name="120 Elipse"/>
          <p:cNvSpPr/>
          <p:nvPr/>
        </p:nvSpPr>
        <p:spPr bwMode="auto">
          <a:xfrm>
            <a:off x="4764088" y="4776788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10" name="103 Grupo"/>
          <p:cNvGrpSpPr>
            <a:grpSpLocks/>
          </p:cNvGrpSpPr>
          <p:nvPr/>
        </p:nvGrpSpPr>
        <p:grpSpPr bwMode="auto">
          <a:xfrm>
            <a:off x="2290763" y="3460750"/>
            <a:ext cx="647700" cy="2111375"/>
            <a:chOff x="1156772" y="2410604"/>
            <a:chExt cx="648072" cy="2110497"/>
          </a:xfrm>
        </p:grpSpPr>
        <p:sp>
          <p:nvSpPr>
            <p:cNvPr id="123" name="AutoShape 69"/>
            <p:cNvSpPr>
              <a:spLocks noChangeArrowheads="1"/>
            </p:cNvSpPr>
            <p:nvPr/>
          </p:nvSpPr>
          <p:spPr bwMode="auto">
            <a:xfrm>
              <a:off x="1206012" y="3889539"/>
              <a:ext cx="489231" cy="479226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3520" name="102 CuadroTexto"/>
            <p:cNvSpPr txBox="1">
              <a:spLocks noChangeArrowheads="1"/>
            </p:cNvSpPr>
            <p:nvPr/>
          </p:nvSpPr>
          <p:spPr bwMode="auto">
            <a:xfrm>
              <a:off x="1266825" y="3874770"/>
              <a:ext cx="400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600" b="1"/>
                <a:t>-</a:t>
              </a:r>
            </a:p>
          </p:txBody>
        </p:sp>
        <p:grpSp>
          <p:nvGrpSpPr>
            <p:cNvPr id="63521" name="84 Grupo"/>
            <p:cNvGrpSpPr>
              <a:grpSpLocks/>
            </p:cNvGrpSpPr>
            <p:nvPr/>
          </p:nvGrpSpPr>
          <p:grpSpPr bwMode="auto">
            <a:xfrm>
              <a:off x="1156772" y="2410606"/>
              <a:ext cx="648072" cy="1857376"/>
              <a:chOff x="539552" y="2204866"/>
              <a:chExt cx="648072" cy="1857376"/>
            </a:xfrm>
          </p:grpSpPr>
          <p:grpSp>
            <p:nvGrpSpPr>
              <p:cNvPr id="63522" name="Group 67"/>
              <p:cNvGrpSpPr>
                <a:grpSpLocks/>
              </p:cNvGrpSpPr>
              <p:nvPr/>
            </p:nvGrpSpPr>
            <p:grpSpPr bwMode="auto">
              <a:xfrm>
                <a:off x="588764" y="2204866"/>
                <a:ext cx="490537" cy="1857376"/>
                <a:chOff x="1234" y="1793"/>
                <a:chExt cx="309" cy="1170"/>
              </a:xfrm>
            </p:grpSpPr>
            <p:sp>
              <p:nvSpPr>
                <p:cNvPr id="128" name="AutoShape 68"/>
                <p:cNvSpPr>
                  <a:spLocks noChangeArrowheads="1"/>
                </p:cNvSpPr>
                <p:nvPr/>
              </p:nvSpPr>
              <p:spPr bwMode="auto">
                <a:xfrm>
                  <a:off x="1234" y="1941"/>
                  <a:ext cx="309" cy="938"/>
                </a:xfrm>
                <a:prstGeom prst="can">
                  <a:avLst>
                    <a:gd name="adj" fmla="val 56763"/>
                  </a:avLst>
                </a:prstGeom>
                <a:gradFill rotWithShape="1">
                  <a:gsLst>
                    <a:gs pos="0">
                      <a:schemeClr val="tx1">
                        <a:gamma/>
                        <a:tint val="76078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25" name="AutoShape 69"/>
                <p:cNvSpPr>
                  <a:spLocks noChangeArrowheads="1"/>
                </p:cNvSpPr>
                <p:nvPr/>
              </p:nvSpPr>
              <p:spPr bwMode="auto">
                <a:xfrm>
                  <a:off x="1234" y="1817"/>
                  <a:ext cx="309" cy="302"/>
                </a:xfrm>
                <a:prstGeom prst="ca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26" name="AutoShape 70"/>
                <p:cNvSpPr>
                  <a:spLocks noChangeArrowheads="1"/>
                </p:cNvSpPr>
                <p:nvPr/>
              </p:nvSpPr>
              <p:spPr bwMode="auto">
                <a:xfrm>
                  <a:off x="1341" y="1793"/>
                  <a:ext cx="94" cy="113"/>
                </a:xfrm>
                <a:prstGeom prst="can">
                  <a:avLst>
                    <a:gd name="adj" fmla="val 60106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2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294" y="1924"/>
                  <a:ext cx="18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b="1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sp>
              <p:nvSpPr>
                <p:cNvPr id="6352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288" y="2556"/>
                  <a:ext cx="183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s-ES_tradnl" sz="36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3523" name="86 CuadroTexto"/>
              <p:cNvSpPr txBox="1">
                <a:spLocks noChangeArrowheads="1"/>
              </p:cNvSpPr>
              <p:nvPr/>
            </p:nvSpPr>
            <p:spPr bwMode="auto">
              <a:xfrm>
                <a:off x="539552" y="3068960"/>
                <a:ext cx="6480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400" b="1">
                    <a:solidFill>
                      <a:srgbClr val="FFC000"/>
                    </a:solidFill>
                  </a:rPr>
                  <a:t>1,5 V</a:t>
                </a:r>
              </a:p>
            </p:txBody>
          </p:sp>
        </p:grp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2563813" y="2924175"/>
            <a:ext cx="1771650" cy="590550"/>
            <a:chOff x="1371" y="1456"/>
            <a:chExt cx="1116" cy="372"/>
          </a:xfrm>
        </p:grpSpPr>
        <p:sp>
          <p:nvSpPr>
            <p:cNvPr id="63515" name="Oval 75"/>
            <p:cNvSpPr>
              <a:spLocks noChangeArrowheads="1"/>
            </p:cNvSpPr>
            <p:nvPr/>
          </p:nvSpPr>
          <p:spPr bwMode="auto">
            <a:xfrm>
              <a:off x="1371" y="179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63516" name="Group 76"/>
            <p:cNvGrpSpPr>
              <a:grpSpLocks/>
            </p:cNvGrpSpPr>
            <p:nvPr/>
          </p:nvGrpSpPr>
          <p:grpSpPr bwMode="auto">
            <a:xfrm>
              <a:off x="1385" y="1456"/>
              <a:ext cx="1102" cy="362"/>
              <a:chOff x="1385" y="1456"/>
              <a:chExt cx="1102" cy="362"/>
            </a:xfrm>
          </p:grpSpPr>
          <p:sp>
            <p:nvSpPr>
              <p:cNvPr id="63517" name="Freeform 77"/>
              <p:cNvSpPr>
                <a:spLocks/>
              </p:cNvSpPr>
              <p:nvPr/>
            </p:nvSpPr>
            <p:spPr bwMode="auto">
              <a:xfrm>
                <a:off x="1385" y="1473"/>
                <a:ext cx="1082" cy="345"/>
              </a:xfrm>
              <a:custGeom>
                <a:avLst/>
                <a:gdLst>
                  <a:gd name="T0" fmla="*/ 10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3518" name="Oval 78"/>
              <p:cNvSpPr>
                <a:spLocks noChangeArrowheads="1"/>
              </p:cNvSpPr>
              <p:nvPr/>
            </p:nvSpPr>
            <p:spPr bwMode="auto">
              <a:xfrm>
                <a:off x="2453" y="1456"/>
                <a:ext cx="34" cy="3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15" name="90 Grupo"/>
          <p:cNvGrpSpPr>
            <a:grpSpLocks/>
          </p:cNvGrpSpPr>
          <p:nvPr/>
        </p:nvGrpSpPr>
        <p:grpSpPr bwMode="auto">
          <a:xfrm>
            <a:off x="2905125" y="5645150"/>
            <a:ext cx="3154363" cy="114300"/>
            <a:chOff x="1771650" y="4594860"/>
            <a:chExt cx="3154680" cy="114300"/>
          </a:xfrm>
        </p:grpSpPr>
        <p:sp>
          <p:nvSpPr>
            <p:cNvPr id="139" name="138 Elipse"/>
            <p:cNvSpPr/>
            <p:nvPr/>
          </p:nvSpPr>
          <p:spPr>
            <a:xfrm>
              <a:off x="4812019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40" name="139 Elipse"/>
            <p:cNvSpPr/>
            <p:nvPr/>
          </p:nvSpPr>
          <p:spPr>
            <a:xfrm>
              <a:off x="1771650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sp>
        <p:nvSpPr>
          <p:cNvPr id="141" name="Rectangle 63"/>
          <p:cNvSpPr>
            <a:spLocks noChangeArrowheads="1"/>
          </p:cNvSpPr>
          <p:nvPr/>
        </p:nvSpPr>
        <p:spPr bwMode="auto">
          <a:xfrm>
            <a:off x="6054725" y="3929063"/>
            <a:ext cx="615950" cy="496887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</a:endParaRPr>
          </a:p>
        </p:txBody>
      </p:sp>
      <p:sp>
        <p:nvSpPr>
          <p:cNvPr id="142" name="Rectangle 64"/>
          <p:cNvSpPr>
            <a:spLocks noChangeArrowheads="1"/>
          </p:cNvSpPr>
          <p:nvPr/>
        </p:nvSpPr>
        <p:spPr bwMode="auto">
          <a:xfrm>
            <a:off x="6091238" y="3975100"/>
            <a:ext cx="520700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</a:endParaRPr>
          </a:p>
        </p:txBody>
      </p:sp>
      <p:grpSp>
        <p:nvGrpSpPr>
          <p:cNvPr id="16" name="99 Grupo"/>
          <p:cNvGrpSpPr>
            <a:grpSpLocks/>
          </p:cNvGrpSpPr>
          <p:nvPr/>
        </p:nvGrpSpPr>
        <p:grpSpPr bwMode="auto">
          <a:xfrm>
            <a:off x="3889375" y="4056063"/>
            <a:ext cx="1154113" cy="1181100"/>
            <a:chOff x="2757228" y="3005178"/>
            <a:chExt cx="1152786" cy="1181624"/>
          </a:xfrm>
        </p:grpSpPr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2757228" y="3848514"/>
              <a:ext cx="1152786" cy="33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kern="0" dirty="0">
                  <a:solidFill>
                    <a:srgbClr val="000000"/>
                  </a:solidFill>
                </a:rPr>
                <a:t>Voltímetro</a:t>
              </a:r>
            </a:p>
          </p:txBody>
        </p:sp>
        <p:sp>
          <p:nvSpPr>
            <p:cNvPr id="63512" name="144 Rectángulo"/>
            <p:cNvSpPr>
              <a:spLocks noChangeArrowheads="1"/>
            </p:cNvSpPr>
            <p:nvPr/>
          </p:nvSpPr>
          <p:spPr bwMode="auto">
            <a:xfrm>
              <a:off x="2982145" y="3005178"/>
              <a:ext cx="7312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0,00</a:t>
              </a:r>
            </a:p>
          </p:txBody>
        </p:sp>
      </p:grpSp>
      <p:grpSp>
        <p:nvGrpSpPr>
          <p:cNvPr id="17" name="93 Grupo"/>
          <p:cNvGrpSpPr>
            <a:grpSpLocks/>
          </p:cNvGrpSpPr>
          <p:nvPr/>
        </p:nvGrpSpPr>
        <p:grpSpPr bwMode="auto">
          <a:xfrm>
            <a:off x="3890963" y="2206625"/>
            <a:ext cx="1438275" cy="1206500"/>
            <a:chOff x="2758150" y="1156226"/>
            <a:chExt cx="1437611" cy="1205898"/>
          </a:xfrm>
        </p:grpSpPr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2758150" y="2024156"/>
              <a:ext cx="1437611" cy="33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kern="0" dirty="0">
                  <a:solidFill>
                    <a:srgbClr val="000000"/>
                  </a:solidFill>
                </a:rPr>
                <a:t> Amperímetro</a:t>
              </a:r>
            </a:p>
          </p:txBody>
        </p:sp>
        <p:sp>
          <p:nvSpPr>
            <p:cNvPr id="63510" name="147 Rectángulo"/>
            <p:cNvSpPr>
              <a:spLocks noChangeArrowheads="1"/>
            </p:cNvSpPr>
            <p:nvPr/>
          </p:nvSpPr>
          <p:spPr bwMode="auto">
            <a:xfrm>
              <a:off x="3082442" y="1156226"/>
              <a:ext cx="7312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0,00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2" grpId="0" animBg="1"/>
      <p:bldP spid="80" grpId="0" animBg="1"/>
      <p:bldP spid="69" grpId="0" animBg="1"/>
      <p:bldP spid="70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558800" y="1609725"/>
            <a:ext cx="8026400" cy="2770188"/>
          </a:xfrm>
          <a:prstGeom prst="rect">
            <a:avLst/>
          </a:prstGeom>
          <a:solidFill>
            <a:srgbClr val="17175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FFCC"/>
                </a:solidFill>
              </a:rPr>
              <a:t>Estudio de la variación de la intensidad en función de la diferencia de potencial: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CC"/>
                </a:solidFill>
              </a:rPr>
              <a:t> </a:t>
            </a:r>
            <a:r>
              <a:rPr lang="es-ES" sz="4400" b="1">
                <a:solidFill>
                  <a:srgbClr val="FF9933"/>
                </a:solidFill>
                <a:latin typeface="Times New Roman" pitchFamily="18" charset="0"/>
              </a:rPr>
              <a:t>I = f (V)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111250" y="688975"/>
            <a:ext cx="6897688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sz="3600" b="1">
              <a:solidFill>
                <a:srgbClr val="FF0000"/>
              </a:solidFill>
            </a:endParaRPr>
          </a:p>
          <a:p>
            <a:pPr algn="ctr"/>
            <a:r>
              <a:rPr lang="es-ES_tradnl" sz="3600" b="1">
                <a:solidFill>
                  <a:srgbClr val="FF0000"/>
                </a:solidFill>
              </a:rPr>
              <a:t>¡¡MUY IMPORTANTE!!</a:t>
            </a:r>
          </a:p>
          <a:p>
            <a:pPr algn="ctr"/>
            <a:endParaRPr lang="es-ES_tradnl" sz="3600" b="1"/>
          </a:p>
          <a:p>
            <a:pPr algn="ctr"/>
            <a:r>
              <a:rPr lang="es-ES_tradnl" sz="3600" b="1"/>
              <a:t>Para la correcta visualización de las diapositivas es necesario hacer click </a:t>
            </a:r>
            <a:r>
              <a:rPr lang="es-ES_tradnl" sz="3600" b="1">
                <a:solidFill>
                  <a:srgbClr val="00B050"/>
                </a:solidFill>
              </a:rPr>
              <a:t>en el interruptor</a:t>
            </a:r>
            <a:r>
              <a:rPr lang="es-ES_tradnl" sz="3600" b="1"/>
              <a:t> cuando se solicite.</a:t>
            </a:r>
          </a:p>
          <a:p>
            <a:pPr algn="ctr"/>
            <a:endParaRPr lang="es-ES_tradnl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Rectángulo"/>
          <p:cNvSpPr/>
          <p:nvPr/>
        </p:nvSpPr>
        <p:spPr>
          <a:xfrm>
            <a:off x="746125" y="769938"/>
            <a:ext cx="5100638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6563" name="Freeform 14"/>
          <p:cNvSpPr>
            <a:spLocks/>
          </p:cNvSpPr>
          <p:nvPr/>
        </p:nvSpPr>
        <p:spPr bwMode="auto">
          <a:xfrm flipV="1">
            <a:off x="1454150" y="4108450"/>
            <a:ext cx="2000250" cy="54768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6564" name="Group 2"/>
          <p:cNvGrpSpPr>
            <a:grpSpLocks/>
          </p:cNvGrpSpPr>
          <p:nvPr/>
        </p:nvGrpSpPr>
        <p:grpSpPr bwMode="auto">
          <a:xfrm>
            <a:off x="2757488" y="1033463"/>
            <a:ext cx="1411287" cy="1338262"/>
            <a:chOff x="2387" y="1002"/>
            <a:chExt cx="889" cy="843"/>
          </a:xfrm>
        </p:grpSpPr>
        <p:sp>
          <p:nvSpPr>
            <p:cNvPr id="66662" name="Rectangle 3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663" name="Rectangle 4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6664" name="Rectangle 5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6665" name="Rectangle 6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6666" name="Text Box 7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66667" name="Group 8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66668" name="Oval 9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6669" name="Oval 10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6670" name="Oval 11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6671" name="Oval 12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3052763" y="1200150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0,030</a:t>
            </a: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/>
        </p:nvGraphicFramePr>
        <p:xfrm>
          <a:off x="6645275" y="1712913"/>
          <a:ext cx="2295525" cy="3150236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6754813" y="2624138"/>
            <a:ext cx="5000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0736" name="Rectangle 80"/>
          <p:cNvSpPr>
            <a:spLocks noChangeArrowheads="1"/>
          </p:cNvSpPr>
          <p:nvPr/>
        </p:nvSpPr>
        <p:spPr bwMode="auto">
          <a:xfrm>
            <a:off x="7421563" y="2624138"/>
            <a:ext cx="5000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0737" name="Rectangle 81"/>
          <p:cNvSpPr>
            <a:spLocks noChangeArrowheads="1"/>
          </p:cNvSpPr>
          <p:nvPr/>
        </p:nvSpPr>
        <p:spPr bwMode="auto">
          <a:xfrm>
            <a:off x="8091488" y="2624138"/>
            <a:ext cx="7032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6599" name="98 Grupo"/>
          <p:cNvGrpSpPr>
            <a:grpSpLocks/>
          </p:cNvGrpSpPr>
          <p:nvPr/>
        </p:nvGrpSpPr>
        <p:grpSpPr bwMode="auto">
          <a:xfrm>
            <a:off x="1792288" y="4111625"/>
            <a:ext cx="3098800" cy="1171575"/>
            <a:chOff x="1925638" y="4133850"/>
            <a:chExt cx="3098800" cy="1170939"/>
          </a:xfrm>
        </p:grpSpPr>
        <p:grpSp>
          <p:nvGrpSpPr>
            <p:cNvPr id="66651" name="Group 18"/>
            <p:cNvGrpSpPr>
              <a:grpSpLocks/>
            </p:cNvGrpSpPr>
            <p:nvPr/>
          </p:nvGrpSpPr>
          <p:grpSpPr bwMode="auto">
            <a:xfrm>
              <a:off x="1925638" y="4133850"/>
              <a:ext cx="3098800" cy="1162049"/>
              <a:chOff x="1491" y="1721"/>
              <a:chExt cx="2617" cy="981"/>
            </a:xfrm>
          </p:grpSpPr>
          <p:sp>
            <p:nvSpPr>
              <p:cNvPr id="66653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66654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55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56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57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58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59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660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661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52" name="Text Box 30"/>
            <p:cNvSpPr txBox="1">
              <a:spLocks noChangeArrowheads="1"/>
            </p:cNvSpPr>
            <p:nvPr/>
          </p:nvSpPr>
          <p:spPr bwMode="auto">
            <a:xfrm>
              <a:off x="3090228" y="4938077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70738" name="Text Box 82"/>
          <p:cNvSpPr txBox="1">
            <a:spLocks noChangeArrowheads="1"/>
          </p:cNvSpPr>
          <p:nvPr/>
        </p:nvSpPr>
        <p:spPr bwMode="auto">
          <a:xfrm>
            <a:off x="1905000" y="2422525"/>
            <a:ext cx="29194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66601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Variación de la Intensidad en función de la diferencia de potencial</a:t>
            </a:r>
            <a:r>
              <a:rPr lang="es-ES" sz="2000" b="1">
                <a:solidFill>
                  <a:srgbClr val="FFFFFF"/>
                </a:solidFill>
              </a:rPr>
              <a:t>:   </a:t>
            </a:r>
            <a:r>
              <a:rPr lang="es-ES" sz="2000" b="1">
                <a:solidFill>
                  <a:srgbClr val="FFFFFF"/>
                </a:solidFill>
                <a:latin typeface="Times New Roman" pitchFamily="18" charset="0"/>
              </a:rPr>
              <a:t>I = f (V)</a:t>
            </a:r>
          </a:p>
        </p:txBody>
      </p:sp>
      <p:grpSp>
        <p:nvGrpSpPr>
          <p:cNvPr id="66602" name="116 Grupo"/>
          <p:cNvGrpSpPr>
            <a:grpSpLocks/>
          </p:cNvGrpSpPr>
          <p:nvPr/>
        </p:nvGrpSpPr>
        <p:grpSpPr bwMode="auto">
          <a:xfrm>
            <a:off x="2632075" y="2881313"/>
            <a:ext cx="1411288" cy="1377950"/>
            <a:chOff x="3889375" y="3395663"/>
            <a:chExt cx="1411288" cy="1377085"/>
          </a:xfrm>
        </p:grpSpPr>
        <p:grpSp>
          <p:nvGrpSpPr>
            <p:cNvPr id="66639" name="Group 2"/>
            <p:cNvGrpSpPr>
              <a:grpSpLocks/>
            </p:cNvGrpSpPr>
            <p:nvPr/>
          </p:nvGrpSpPr>
          <p:grpSpPr bwMode="auto">
            <a:xfrm>
              <a:off x="3889375" y="3395663"/>
              <a:ext cx="1411288" cy="1338262"/>
              <a:chOff x="2387" y="1002"/>
              <a:chExt cx="889" cy="843"/>
            </a:xfrm>
          </p:grpSpPr>
          <p:sp>
            <p:nvSpPr>
              <p:cNvPr id="66642" name="Rectangle 3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6643" name="Rectangle 4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4" name="Rectangle 5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5" name="Rectangle 6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6646" name="Group 8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66647" name="Oval 9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48" name="Oval 10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49" name="Oval 11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50" name="Oval 12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6640" name="86 CuadroTexto"/>
            <p:cNvSpPr txBox="1">
              <a:spLocks noChangeArrowheads="1"/>
            </p:cNvSpPr>
            <p:nvPr/>
          </p:nvSpPr>
          <p:spPr bwMode="auto">
            <a:xfrm>
              <a:off x="4340009" y="3485894"/>
              <a:ext cx="556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_tradnl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641" name="87 Rectángulo"/>
            <p:cNvSpPr>
              <a:spLocks noChangeArrowheads="1"/>
            </p:cNvSpPr>
            <p:nvPr/>
          </p:nvSpPr>
          <p:spPr bwMode="auto">
            <a:xfrm>
              <a:off x="4395138" y="4311083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66603" name="Freeform 14"/>
          <p:cNvSpPr>
            <a:spLocks/>
          </p:cNvSpPr>
          <p:nvPr/>
        </p:nvSpPr>
        <p:spPr bwMode="auto">
          <a:xfrm>
            <a:off x="1831975" y="3598863"/>
            <a:ext cx="1219200" cy="1052512"/>
          </a:xfrm>
          <a:custGeom>
            <a:avLst/>
            <a:gdLst>
              <a:gd name="T0" fmla="*/ 2147483647 w 15307"/>
              <a:gd name="T1" fmla="*/ 2147483647 h 11667"/>
              <a:gd name="T2" fmla="*/ 2147483647 w 15307"/>
              <a:gd name="T3" fmla="*/ 2147483647 h 11667"/>
              <a:gd name="T4" fmla="*/ 0 w 15307"/>
              <a:gd name="T5" fmla="*/ 2147483647 h 11667"/>
              <a:gd name="T6" fmla="*/ 0 60000 65536"/>
              <a:gd name="T7" fmla="*/ 0 60000 65536"/>
              <a:gd name="T8" fmla="*/ 0 60000 65536"/>
              <a:gd name="T9" fmla="*/ 0 w 15307"/>
              <a:gd name="T10" fmla="*/ 0 h 11667"/>
              <a:gd name="T11" fmla="*/ 15307 w 15307"/>
              <a:gd name="T12" fmla="*/ 11667 h 11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07" h="11667">
                <a:moveTo>
                  <a:pt x="15307" y="1667"/>
                </a:moveTo>
                <a:cubicBezTo>
                  <a:pt x="11974" y="1667"/>
                  <a:pt x="7858" y="0"/>
                  <a:pt x="5307" y="1667"/>
                </a:cubicBezTo>
                <a:cubicBezTo>
                  <a:pt x="2756" y="3334"/>
                  <a:pt x="1817" y="8207"/>
                  <a:pt x="0" y="116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6604" name="Freeform 14"/>
          <p:cNvSpPr>
            <a:spLocks/>
          </p:cNvSpPr>
          <p:nvPr/>
        </p:nvSpPr>
        <p:spPr bwMode="auto">
          <a:xfrm flipH="1">
            <a:off x="3663950" y="3598863"/>
            <a:ext cx="1195388" cy="1052512"/>
          </a:xfrm>
          <a:custGeom>
            <a:avLst/>
            <a:gdLst>
              <a:gd name="T0" fmla="*/ 2147483647 w 15030"/>
              <a:gd name="T1" fmla="*/ 2147483647 h 11667"/>
              <a:gd name="T2" fmla="*/ 2147483647 w 15030"/>
              <a:gd name="T3" fmla="*/ 2147483647 h 11667"/>
              <a:gd name="T4" fmla="*/ 0 w 15030"/>
              <a:gd name="T5" fmla="*/ 2147483647 h 11667"/>
              <a:gd name="T6" fmla="*/ 0 60000 65536"/>
              <a:gd name="T7" fmla="*/ 0 60000 65536"/>
              <a:gd name="T8" fmla="*/ 0 60000 65536"/>
              <a:gd name="T9" fmla="*/ 0 w 15030"/>
              <a:gd name="T10" fmla="*/ 0 h 11667"/>
              <a:gd name="T11" fmla="*/ 15030 w 15030"/>
              <a:gd name="T12" fmla="*/ 11667 h 11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0" h="11667">
                <a:moveTo>
                  <a:pt x="15030" y="1667"/>
                </a:moveTo>
                <a:cubicBezTo>
                  <a:pt x="11697" y="1667"/>
                  <a:pt x="7535" y="0"/>
                  <a:pt x="5030" y="1667"/>
                </a:cubicBezTo>
                <a:cubicBezTo>
                  <a:pt x="2525" y="3334"/>
                  <a:pt x="1677" y="8334"/>
                  <a:pt x="0" y="116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97" name="96 Elipse"/>
          <p:cNvSpPr/>
          <p:nvPr/>
        </p:nvSpPr>
        <p:spPr bwMode="auto">
          <a:xfrm>
            <a:off x="3032125" y="3725863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8" name="97 Elipse"/>
          <p:cNvSpPr/>
          <p:nvPr/>
        </p:nvSpPr>
        <p:spPr bwMode="auto">
          <a:xfrm>
            <a:off x="3630613" y="3725863"/>
            <a:ext cx="46037" cy="4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3052763" y="3051175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1,5</a:t>
            </a:r>
          </a:p>
        </p:txBody>
      </p:sp>
      <p:grpSp>
        <p:nvGrpSpPr>
          <p:cNvPr id="66608" name="103 Grupo"/>
          <p:cNvGrpSpPr>
            <a:grpSpLocks/>
          </p:cNvGrpSpPr>
          <p:nvPr/>
        </p:nvGrpSpPr>
        <p:grpSpPr bwMode="auto">
          <a:xfrm>
            <a:off x="1157288" y="2409825"/>
            <a:ext cx="647700" cy="2111375"/>
            <a:chOff x="1156772" y="2410604"/>
            <a:chExt cx="648072" cy="2110497"/>
          </a:xfrm>
        </p:grpSpPr>
        <p:sp>
          <p:nvSpPr>
            <p:cNvPr id="102" name="AutoShape 69"/>
            <p:cNvSpPr>
              <a:spLocks noChangeArrowheads="1"/>
            </p:cNvSpPr>
            <p:nvPr/>
          </p:nvSpPr>
          <p:spPr bwMode="auto">
            <a:xfrm>
              <a:off x="1206012" y="3889539"/>
              <a:ext cx="489231" cy="479226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30" name="102 CuadroTexto"/>
            <p:cNvSpPr txBox="1">
              <a:spLocks noChangeArrowheads="1"/>
            </p:cNvSpPr>
            <p:nvPr/>
          </p:nvSpPr>
          <p:spPr bwMode="auto">
            <a:xfrm>
              <a:off x="1266825" y="3874770"/>
              <a:ext cx="400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  <p:grpSp>
          <p:nvGrpSpPr>
            <p:cNvPr id="66631" name="84 Grupo"/>
            <p:cNvGrpSpPr>
              <a:grpSpLocks/>
            </p:cNvGrpSpPr>
            <p:nvPr/>
          </p:nvGrpSpPr>
          <p:grpSpPr bwMode="auto">
            <a:xfrm>
              <a:off x="1156772" y="2410604"/>
              <a:ext cx="648072" cy="1857376"/>
              <a:chOff x="539552" y="2204864"/>
              <a:chExt cx="648072" cy="1857376"/>
            </a:xfrm>
          </p:grpSpPr>
          <p:grpSp>
            <p:nvGrpSpPr>
              <p:cNvPr id="66632" name="Group 67"/>
              <p:cNvGrpSpPr>
                <a:grpSpLocks/>
              </p:cNvGrpSpPr>
              <p:nvPr/>
            </p:nvGrpSpPr>
            <p:grpSpPr bwMode="auto">
              <a:xfrm>
                <a:off x="588764" y="2204864"/>
                <a:ext cx="490537" cy="1857376"/>
                <a:chOff x="1234" y="1793"/>
                <a:chExt cx="309" cy="1170"/>
              </a:xfrm>
            </p:grpSpPr>
            <p:sp>
              <p:nvSpPr>
                <p:cNvPr id="88" name="AutoShape 68"/>
                <p:cNvSpPr>
                  <a:spLocks noChangeArrowheads="1"/>
                </p:cNvSpPr>
                <p:nvPr/>
              </p:nvSpPr>
              <p:spPr bwMode="auto">
                <a:xfrm>
                  <a:off x="1234" y="1941"/>
                  <a:ext cx="309" cy="938"/>
                </a:xfrm>
                <a:prstGeom prst="can">
                  <a:avLst>
                    <a:gd name="adj" fmla="val 56763"/>
                  </a:avLst>
                </a:prstGeom>
                <a:gradFill rotWithShape="1">
                  <a:gsLst>
                    <a:gs pos="0">
                      <a:schemeClr val="tx1">
                        <a:gamma/>
                        <a:tint val="76078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6635" name="AutoShape 69"/>
                <p:cNvSpPr>
                  <a:spLocks noChangeArrowheads="1"/>
                </p:cNvSpPr>
                <p:nvPr/>
              </p:nvSpPr>
              <p:spPr bwMode="auto">
                <a:xfrm>
                  <a:off x="1234" y="1817"/>
                  <a:ext cx="309" cy="302"/>
                </a:xfrm>
                <a:prstGeom prst="ca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64700"/>
                    </a:gs>
                    <a:gs pos="50000">
                      <a:srgbClr val="FF9900"/>
                    </a:gs>
                    <a:gs pos="100000">
                      <a:srgbClr val="7647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36" name="AutoShape 70"/>
                <p:cNvSpPr>
                  <a:spLocks noChangeArrowheads="1"/>
                </p:cNvSpPr>
                <p:nvPr/>
              </p:nvSpPr>
              <p:spPr bwMode="auto">
                <a:xfrm>
                  <a:off x="1341" y="1793"/>
                  <a:ext cx="94" cy="113"/>
                </a:xfrm>
                <a:prstGeom prst="can">
                  <a:avLst>
                    <a:gd name="adj" fmla="val 60106"/>
                  </a:avLst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3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294" y="1924"/>
                  <a:ext cx="18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b="1">
                      <a:solidFill>
                        <a:srgbClr val="FFFFFF"/>
                      </a:solidFill>
                    </a:rPr>
                    <a:t>+</a:t>
                  </a:r>
                </a:p>
              </p:txBody>
            </p:sp>
            <p:sp>
              <p:nvSpPr>
                <p:cNvPr id="666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288" y="2556"/>
                  <a:ext cx="183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s-ES_tradnl" sz="36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6633" name="86 CuadroTexto"/>
              <p:cNvSpPr txBox="1">
                <a:spLocks noChangeArrowheads="1"/>
              </p:cNvSpPr>
              <p:nvPr/>
            </p:nvSpPr>
            <p:spPr bwMode="auto">
              <a:xfrm>
                <a:off x="539552" y="3068960"/>
                <a:ext cx="6480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1400" b="1">
                    <a:solidFill>
                      <a:srgbClr val="FFC000"/>
                    </a:solidFill>
                  </a:rPr>
                  <a:t>1,5 V</a:t>
                </a:r>
              </a:p>
            </p:txBody>
          </p:sp>
        </p:grpSp>
      </p:grpSp>
      <p:grpSp>
        <p:nvGrpSpPr>
          <p:cNvPr id="66609" name="Group 74"/>
          <p:cNvGrpSpPr>
            <a:grpSpLocks/>
          </p:cNvGrpSpPr>
          <p:nvPr/>
        </p:nvGrpSpPr>
        <p:grpSpPr bwMode="auto">
          <a:xfrm>
            <a:off x="1430338" y="1873250"/>
            <a:ext cx="1771650" cy="590550"/>
            <a:chOff x="1371" y="1456"/>
            <a:chExt cx="1116" cy="372"/>
          </a:xfrm>
        </p:grpSpPr>
        <p:sp>
          <p:nvSpPr>
            <p:cNvPr id="66625" name="Oval 75"/>
            <p:cNvSpPr>
              <a:spLocks noChangeArrowheads="1"/>
            </p:cNvSpPr>
            <p:nvPr/>
          </p:nvSpPr>
          <p:spPr bwMode="auto">
            <a:xfrm>
              <a:off x="1371" y="179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6626" name="Group 76"/>
            <p:cNvGrpSpPr>
              <a:grpSpLocks/>
            </p:cNvGrpSpPr>
            <p:nvPr/>
          </p:nvGrpSpPr>
          <p:grpSpPr bwMode="auto">
            <a:xfrm>
              <a:off x="1385" y="1456"/>
              <a:ext cx="1102" cy="362"/>
              <a:chOff x="1385" y="1456"/>
              <a:chExt cx="1102" cy="362"/>
            </a:xfrm>
          </p:grpSpPr>
          <p:sp>
            <p:nvSpPr>
              <p:cNvPr id="66627" name="Freeform 77"/>
              <p:cNvSpPr>
                <a:spLocks/>
              </p:cNvSpPr>
              <p:nvPr/>
            </p:nvSpPr>
            <p:spPr bwMode="auto">
              <a:xfrm>
                <a:off x="1385" y="1473"/>
                <a:ext cx="1082" cy="345"/>
              </a:xfrm>
              <a:custGeom>
                <a:avLst/>
                <a:gdLst>
                  <a:gd name="T0" fmla="*/ 12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6628" name="Oval 78"/>
              <p:cNvSpPr>
                <a:spLocks noChangeArrowheads="1"/>
              </p:cNvSpPr>
              <p:nvPr/>
            </p:nvSpPr>
            <p:spPr bwMode="auto">
              <a:xfrm>
                <a:off x="2453" y="1456"/>
                <a:ext cx="34" cy="3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" name="90 Grupo"/>
          <p:cNvGrpSpPr>
            <a:grpSpLocks/>
          </p:cNvGrpSpPr>
          <p:nvPr/>
        </p:nvGrpSpPr>
        <p:grpSpPr bwMode="auto">
          <a:xfrm>
            <a:off x="1771650" y="4594225"/>
            <a:ext cx="3154363" cy="114300"/>
            <a:chOff x="1771650" y="4594860"/>
            <a:chExt cx="3154680" cy="114300"/>
          </a:xfrm>
        </p:grpSpPr>
        <p:sp>
          <p:nvSpPr>
            <p:cNvPr id="89" name="88 Elipse"/>
            <p:cNvSpPr/>
            <p:nvPr/>
          </p:nvSpPr>
          <p:spPr>
            <a:xfrm>
              <a:off x="4812019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90" name="89 Elipse"/>
            <p:cNvSpPr/>
            <p:nvPr/>
          </p:nvSpPr>
          <p:spPr>
            <a:xfrm>
              <a:off x="1771650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86" name="Rectangle 63"/>
          <p:cNvSpPr>
            <a:spLocks noChangeArrowheads="1"/>
          </p:cNvSpPr>
          <p:nvPr/>
        </p:nvSpPr>
        <p:spPr bwMode="auto">
          <a:xfrm>
            <a:off x="4922838" y="2878138"/>
            <a:ext cx="614362" cy="496887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7" name="Rectangle 64"/>
          <p:cNvSpPr>
            <a:spLocks noChangeArrowheads="1"/>
          </p:cNvSpPr>
          <p:nvPr/>
        </p:nvSpPr>
        <p:spPr bwMode="auto">
          <a:xfrm>
            <a:off x="4957763" y="2924175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2" name="Rectangle 65"/>
          <p:cNvSpPr>
            <a:spLocks noChangeArrowheads="1"/>
          </p:cNvSpPr>
          <p:nvPr/>
        </p:nvSpPr>
        <p:spPr bwMode="auto">
          <a:xfrm>
            <a:off x="4973638" y="2919413"/>
            <a:ext cx="500062" cy="411162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8" name="77 CuadroTexto"/>
          <p:cNvSpPr txBox="1">
            <a:spLocks noChangeArrowheads="1"/>
          </p:cNvSpPr>
          <p:nvPr/>
        </p:nvSpPr>
        <p:spPr bwMode="auto">
          <a:xfrm>
            <a:off x="2308225" y="5568950"/>
            <a:ext cx="2014538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grpSp>
        <p:nvGrpSpPr>
          <p:cNvPr id="66615" name="93 Grupo"/>
          <p:cNvGrpSpPr>
            <a:grpSpLocks/>
          </p:cNvGrpSpPr>
          <p:nvPr/>
        </p:nvGrpSpPr>
        <p:grpSpPr bwMode="auto">
          <a:xfrm>
            <a:off x="3767138" y="1900238"/>
            <a:ext cx="1477962" cy="2773362"/>
            <a:chOff x="3767270" y="1900488"/>
            <a:chExt cx="1477120" cy="2773029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3767270" y="1903663"/>
              <a:ext cx="1477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flipH="1">
              <a:off x="5230111" y="1900488"/>
              <a:ext cx="6346" cy="977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20" name="27 Grupo"/>
            <p:cNvGrpSpPr>
              <a:grpSpLocks/>
            </p:cNvGrpSpPr>
            <p:nvPr/>
          </p:nvGrpSpPr>
          <p:grpSpPr bwMode="auto">
            <a:xfrm>
              <a:off x="4860745" y="3352998"/>
              <a:ext cx="362044" cy="1320519"/>
              <a:chOff x="4812619" y="3437219"/>
              <a:chExt cx="362044" cy="1320519"/>
            </a:xfrm>
          </p:grpSpPr>
          <p:cxnSp>
            <p:nvCxnSpPr>
              <p:cNvPr id="101" name="100 Conector recto"/>
              <p:cNvCxnSpPr/>
              <p:nvPr/>
            </p:nvCxnSpPr>
            <p:spPr>
              <a:xfrm>
                <a:off x="5174052" y="3437097"/>
                <a:ext cx="0" cy="13206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/>
              <p:nvPr/>
            </p:nvCxnSpPr>
            <p:spPr>
              <a:xfrm>
                <a:off x="4812308" y="4749802"/>
                <a:ext cx="3601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616" name="Oval 20"/>
          <p:cNvSpPr>
            <a:spLocks noChangeArrowheads="1"/>
          </p:cNvSpPr>
          <p:nvPr/>
        </p:nvSpPr>
        <p:spPr bwMode="auto">
          <a:xfrm>
            <a:off x="3743325" y="1878013"/>
            <a:ext cx="53975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110" name="109 Conector recto"/>
          <p:cNvCxnSpPr>
            <a:cxnSpLocks noChangeShapeType="1"/>
          </p:cNvCxnSpPr>
          <p:nvPr/>
        </p:nvCxnSpPr>
        <p:spPr bwMode="auto">
          <a:xfrm flipH="1">
            <a:off x="5222875" y="2890838"/>
            <a:ext cx="1588" cy="45561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70687" grpId="0"/>
      <p:bldP spid="70735" grpId="0" animBg="1"/>
      <p:bldP spid="70735" grpId="1" animBg="1"/>
      <p:bldP spid="70736" grpId="0" animBg="1"/>
      <p:bldP spid="70736" grpId="1" animBg="1"/>
      <p:bldP spid="70737" grpId="0" animBg="1"/>
      <p:bldP spid="70737" grpId="1" animBg="1"/>
      <p:bldP spid="70738" grpId="0" animBg="1"/>
      <p:bldP spid="70738" grpId="1" animBg="1"/>
      <p:bldP spid="70738" grpId="2" animBg="1"/>
      <p:bldP spid="99" grpId="0"/>
      <p:bldP spid="87" grpId="0" animBg="1"/>
      <p:bldP spid="92" grpId="0" animBg="1"/>
      <p:bldP spid="78" grpId="0" animBg="1"/>
      <p:bldP spid="78" grpId="1" animBg="1"/>
      <p:bldP spid="78" grpId="2" animBg="1"/>
      <p:bldP spid="78" grpId="3" animBg="1"/>
      <p:bldP spid="78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00 Rectángulo"/>
          <p:cNvSpPr/>
          <p:nvPr/>
        </p:nvSpPr>
        <p:spPr>
          <a:xfrm>
            <a:off x="746125" y="769938"/>
            <a:ext cx="5100638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67587" name="Group 2"/>
          <p:cNvGrpSpPr>
            <a:grpSpLocks/>
          </p:cNvGrpSpPr>
          <p:nvPr/>
        </p:nvGrpSpPr>
        <p:grpSpPr bwMode="auto">
          <a:xfrm>
            <a:off x="2757488" y="1030288"/>
            <a:ext cx="1411287" cy="1338262"/>
            <a:chOff x="2387" y="1002"/>
            <a:chExt cx="889" cy="843"/>
          </a:xfrm>
        </p:grpSpPr>
        <p:sp>
          <p:nvSpPr>
            <p:cNvPr id="67688" name="Rectangle 3"/>
            <p:cNvSpPr>
              <a:spLocks noChangeArrowheads="1"/>
            </p:cNvSpPr>
            <p:nvPr/>
          </p:nvSpPr>
          <p:spPr bwMode="auto">
            <a:xfrm>
              <a:off x="2501" y="11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7689" name="Rectangle 4"/>
            <p:cNvSpPr>
              <a:spLocks noChangeArrowheads="1"/>
            </p:cNvSpPr>
            <p:nvPr/>
          </p:nvSpPr>
          <p:spPr bwMode="auto">
            <a:xfrm>
              <a:off x="2395" y="1002"/>
              <a:ext cx="874" cy="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7690" name="Rectangle 5"/>
            <p:cNvSpPr>
              <a:spLocks noChangeArrowheads="1"/>
            </p:cNvSpPr>
            <p:nvPr/>
          </p:nvSpPr>
          <p:spPr bwMode="auto">
            <a:xfrm>
              <a:off x="2387" y="1002"/>
              <a:ext cx="889" cy="84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7691" name="Rectangle 6"/>
            <p:cNvSpPr>
              <a:spLocks noChangeArrowheads="1"/>
            </p:cNvSpPr>
            <p:nvPr/>
          </p:nvSpPr>
          <p:spPr bwMode="auto">
            <a:xfrm>
              <a:off x="2463" y="1063"/>
              <a:ext cx="744" cy="32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7692" name="Text Box 7"/>
            <p:cNvSpPr txBox="1">
              <a:spLocks noChangeArrowheads="1"/>
            </p:cNvSpPr>
            <p:nvPr/>
          </p:nvSpPr>
          <p:spPr bwMode="auto">
            <a:xfrm>
              <a:off x="2716" y="1548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00"/>
                  </a:solidFill>
                </a:rPr>
                <a:t>A</a:t>
              </a:r>
            </a:p>
          </p:txBody>
        </p:sp>
        <p:grpSp>
          <p:nvGrpSpPr>
            <p:cNvPr id="67693" name="Group 8"/>
            <p:cNvGrpSpPr>
              <a:grpSpLocks/>
            </p:cNvGrpSpPr>
            <p:nvPr/>
          </p:nvGrpSpPr>
          <p:grpSpPr bwMode="auto">
            <a:xfrm>
              <a:off x="2596" y="1496"/>
              <a:ext cx="486" cy="112"/>
              <a:chOff x="2596" y="1691"/>
              <a:chExt cx="486" cy="112"/>
            </a:xfrm>
          </p:grpSpPr>
          <p:sp>
            <p:nvSpPr>
              <p:cNvPr id="67694" name="Oval 9"/>
              <p:cNvSpPr>
                <a:spLocks noChangeArrowheads="1"/>
              </p:cNvSpPr>
              <p:nvPr/>
            </p:nvSpPr>
            <p:spPr bwMode="auto">
              <a:xfrm>
                <a:off x="2596" y="1691"/>
                <a:ext cx="112" cy="112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95" name="Oval 10"/>
              <p:cNvSpPr>
                <a:spLocks noChangeArrowheads="1"/>
              </p:cNvSpPr>
              <p:nvPr/>
            </p:nvSpPr>
            <p:spPr bwMode="auto">
              <a:xfrm>
                <a:off x="2970" y="1691"/>
                <a:ext cx="112" cy="11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96" name="Oval 11"/>
              <p:cNvSpPr>
                <a:spLocks noChangeArrowheads="1"/>
              </p:cNvSpPr>
              <p:nvPr/>
            </p:nvSpPr>
            <p:spPr bwMode="auto">
              <a:xfrm>
                <a:off x="2620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97" name="Oval 12"/>
              <p:cNvSpPr>
                <a:spLocks noChangeArrowheads="1"/>
              </p:cNvSpPr>
              <p:nvPr/>
            </p:nvSpPr>
            <p:spPr bwMode="auto">
              <a:xfrm>
                <a:off x="2994" y="1713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7588" name="Freeform 13"/>
          <p:cNvSpPr>
            <a:spLocks/>
          </p:cNvSpPr>
          <p:nvPr/>
        </p:nvSpPr>
        <p:spPr bwMode="auto">
          <a:xfrm flipV="1">
            <a:off x="1454150" y="4105275"/>
            <a:ext cx="2000250" cy="547688"/>
          </a:xfrm>
          <a:custGeom>
            <a:avLst/>
            <a:gdLst>
              <a:gd name="T0" fmla="*/ 2147483647 w 1302"/>
              <a:gd name="T1" fmla="*/ 0 h 345"/>
              <a:gd name="T2" fmla="*/ 0 w 1302"/>
              <a:gd name="T3" fmla="*/ 0 h 345"/>
              <a:gd name="T4" fmla="*/ 0 w 1302"/>
              <a:gd name="T5" fmla="*/ 2147483647 h 345"/>
              <a:gd name="T6" fmla="*/ 0 60000 65536"/>
              <a:gd name="T7" fmla="*/ 0 60000 65536"/>
              <a:gd name="T8" fmla="*/ 0 60000 65536"/>
              <a:gd name="T9" fmla="*/ 0 w 1302"/>
              <a:gd name="T10" fmla="*/ 0 h 345"/>
              <a:gd name="T11" fmla="*/ 1302 w 130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2" h="345">
                <a:moveTo>
                  <a:pt x="1302" y="0"/>
                </a:moveTo>
                <a:lnTo>
                  <a:pt x="0" y="0"/>
                </a:lnTo>
                <a:lnTo>
                  <a:pt x="0" y="34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3028950" y="119697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0,060</a:t>
            </a:r>
          </a:p>
        </p:txBody>
      </p:sp>
      <p:graphicFrame>
        <p:nvGraphicFramePr>
          <p:cNvPr id="72742" name="Group 38"/>
          <p:cNvGraphicFramePr>
            <a:graphicFrameLocks noGrp="1"/>
          </p:cNvGraphicFramePr>
          <p:nvPr/>
        </p:nvGraphicFramePr>
        <p:xfrm>
          <a:off x="6645275" y="1606550"/>
          <a:ext cx="2295525" cy="3150236"/>
        </p:xfrm>
        <a:graphic>
          <a:graphicData uri="http://schemas.openxmlformats.org/drawingml/2006/table">
            <a:tbl>
              <a:tblPr/>
              <a:tblGrid>
                <a:gridCol w="660400"/>
                <a:gridCol w="711200"/>
                <a:gridCol w="923925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0,060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773" name="Rectangle 69"/>
          <p:cNvSpPr>
            <a:spLocks noChangeArrowheads="1"/>
          </p:cNvSpPr>
          <p:nvPr/>
        </p:nvSpPr>
        <p:spPr bwMode="auto">
          <a:xfrm>
            <a:off x="6778625" y="2944813"/>
            <a:ext cx="500063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74" name="Rectangle 70"/>
          <p:cNvSpPr>
            <a:spLocks noChangeArrowheads="1"/>
          </p:cNvSpPr>
          <p:nvPr/>
        </p:nvSpPr>
        <p:spPr bwMode="auto">
          <a:xfrm>
            <a:off x="7421563" y="2944813"/>
            <a:ext cx="5000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75" name="Rectangle 71"/>
          <p:cNvSpPr>
            <a:spLocks noChangeArrowheads="1"/>
          </p:cNvSpPr>
          <p:nvPr/>
        </p:nvSpPr>
        <p:spPr bwMode="auto">
          <a:xfrm>
            <a:off x="8110538" y="2944813"/>
            <a:ext cx="7032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7623" name="93 Grupo"/>
          <p:cNvGrpSpPr>
            <a:grpSpLocks/>
          </p:cNvGrpSpPr>
          <p:nvPr/>
        </p:nvGrpSpPr>
        <p:grpSpPr bwMode="auto">
          <a:xfrm>
            <a:off x="1803400" y="4100513"/>
            <a:ext cx="3098800" cy="1193800"/>
            <a:chOff x="1925638" y="4133849"/>
            <a:chExt cx="3098800" cy="1193800"/>
          </a:xfrm>
        </p:grpSpPr>
        <p:grpSp>
          <p:nvGrpSpPr>
            <p:cNvPr id="67677" name="Group 18"/>
            <p:cNvGrpSpPr>
              <a:grpSpLocks/>
            </p:cNvGrpSpPr>
            <p:nvPr/>
          </p:nvGrpSpPr>
          <p:grpSpPr bwMode="auto">
            <a:xfrm>
              <a:off x="1925638" y="4133849"/>
              <a:ext cx="3098800" cy="1162050"/>
              <a:chOff x="1491" y="1721"/>
              <a:chExt cx="2617" cy="981"/>
            </a:xfrm>
          </p:grpSpPr>
          <p:sp>
            <p:nvSpPr>
              <p:cNvPr id="67679" name="AutoShape 19"/>
              <p:cNvSpPr>
                <a:spLocks noChangeArrowheads="1"/>
              </p:cNvSpPr>
              <p:nvPr/>
            </p:nvSpPr>
            <p:spPr bwMode="auto">
              <a:xfrm rot="5400000">
                <a:off x="1833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pic>
            <p:nvPicPr>
              <p:cNvPr id="67680" name="Picture 20" descr="http://freewebs.com/hen85/electronica/Red.g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2640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1" name="Picture 21" descr="http://freewebs.com/hen85/electronica/resleft.g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 l="48831"/>
              <a:stretch>
                <a:fillRect/>
              </a:stretch>
            </p:blipFill>
            <p:spPr bwMode="auto">
              <a:xfrm>
                <a:off x="2193" y="1721"/>
                <a:ext cx="350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2" name="Picture 22" descr="http://freewebs.com/hen85/electronica/Brown.g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2535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3" name="Picture 23" descr="http://freewebs.com/hen85/electronica/Yellow.g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2745" y="1721"/>
                <a:ext cx="113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4" name="Picture 24" descr="http://freewebs.com/hen85/electronica/spacer.gif"/>
              <p:cNvPicPr>
                <a:picLocks noChangeAspect="1" noChangeArrowheads="1"/>
              </p:cNvPicPr>
              <p:nvPr/>
            </p:nvPicPr>
            <p:blipFill>
              <a:blip r:embed="rId11" r:link="rId12" cstate="print"/>
              <a:srcRect/>
              <a:stretch>
                <a:fillRect/>
              </a:stretch>
            </p:blipFill>
            <p:spPr bwMode="auto">
              <a:xfrm>
                <a:off x="2850" y="1721"/>
                <a:ext cx="92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5" name="Picture 25" descr="http://freewebs.com/hen85/electronica/oro.gif"/>
              <p:cNvPicPr>
                <a:picLocks noChangeAspect="1" noChangeArrowheads="1"/>
              </p:cNvPicPr>
              <p:nvPr/>
            </p:nvPicPr>
            <p:blipFill>
              <a:blip r:embed="rId13" r:link="rId14" cstate="print"/>
              <a:srcRect/>
              <a:stretch>
                <a:fillRect/>
              </a:stretch>
            </p:blipFill>
            <p:spPr bwMode="auto">
              <a:xfrm>
                <a:off x="2934" y="1721"/>
                <a:ext cx="113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86" name="Picture 26" descr="http://freewebs.com/hen85/electronica/resright.gif"/>
              <p:cNvPicPr>
                <a:picLocks noChangeAspect="1" noChangeArrowheads="1"/>
              </p:cNvPicPr>
              <p:nvPr/>
            </p:nvPicPr>
            <p:blipFill>
              <a:blip r:embed="rId15" r:link="rId16" cstate="print"/>
              <a:srcRect r="43275"/>
              <a:stretch>
                <a:fillRect/>
              </a:stretch>
            </p:blipFill>
            <p:spPr bwMode="auto">
              <a:xfrm>
                <a:off x="3044" y="1721"/>
                <a:ext cx="388" cy="98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87" name="AutoShape 27"/>
              <p:cNvSpPr>
                <a:spLocks noChangeArrowheads="1"/>
              </p:cNvSpPr>
              <p:nvPr/>
            </p:nvSpPr>
            <p:spPr bwMode="auto">
              <a:xfrm rot="5400000">
                <a:off x="3710" y="1811"/>
                <a:ext cx="56" cy="740"/>
              </a:xfrm>
              <a:prstGeom prst="can">
                <a:avLst>
                  <a:gd name="adj" fmla="val 48208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78" name="Text Box 30"/>
            <p:cNvSpPr txBox="1">
              <a:spLocks noChangeArrowheads="1"/>
            </p:cNvSpPr>
            <p:nvPr/>
          </p:nvSpPr>
          <p:spPr bwMode="auto">
            <a:xfrm>
              <a:off x="3067368" y="4960937"/>
              <a:ext cx="8556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0000"/>
                  </a:solidFill>
                </a:rPr>
                <a:t>50 </a:t>
              </a:r>
              <a:r>
                <a:rPr lang="el-GR" b="1">
                  <a:solidFill>
                    <a:srgbClr val="000000"/>
                  </a:solidFill>
                  <a:cs typeface="Arial" charset="0"/>
                </a:rPr>
                <a:t>Ω</a:t>
              </a:r>
            </a:p>
          </p:txBody>
        </p:sp>
      </p:grpSp>
      <p:sp>
        <p:nvSpPr>
          <p:cNvPr id="67624" name="Text Box 129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Variación de la Intensidad en función de la diferencia de potencial</a:t>
            </a:r>
            <a:r>
              <a:rPr lang="es-ES" sz="2000" b="1">
                <a:solidFill>
                  <a:srgbClr val="FFFFFF"/>
                </a:solidFill>
              </a:rPr>
              <a:t>:   </a:t>
            </a:r>
            <a:r>
              <a:rPr lang="es-ES" sz="2000" b="1">
                <a:solidFill>
                  <a:srgbClr val="FFFFFF"/>
                </a:solidFill>
                <a:latin typeface="Times New Roman" pitchFamily="18" charset="0"/>
              </a:rPr>
              <a:t>I = f (V)</a:t>
            </a:r>
          </a:p>
        </p:txBody>
      </p:sp>
      <p:grpSp>
        <p:nvGrpSpPr>
          <p:cNvPr id="67625" name="116 Grupo"/>
          <p:cNvGrpSpPr>
            <a:grpSpLocks/>
          </p:cNvGrpSpPr>
          <p:nvPr/>
        </p:nvGrpSpPr>
        <p:grpSpPr bwMode="auto">
          <a:xfrm>
            <a:off x="2643188" y="2881313"/>
            <a:ext cx="1411287" cy="1338262"/>
            <a:chOff x="3889375" y="3395663"/>
            <a:chExt cx="1411288" cy="1338262"/>
          </a:xfrm>
        </p:grpSpPr>
        <p:grpSp>
          <p:nvGrpSpPr>
            <p:cNvPr id="67666" name="Group 2"/>
            <p:cNvGrpSpPr>
              <a:grpSpLocks/>
            </p:cNvGrpSpPr>
            <p:nvPr/>
          </p:nvGrpSpPr>
          <p:grpSpPr bwMode="auto">
            <a:xfrm>
              <a:off x="3889375" y="3395663"/>
              <a:ext cx="1411288" cy="1338262"/>
              <a:chOff x="2387" y="1002"/>
              <a:chExt cx="889" cy="843"/>
            </a:xfrm>
          </p:grpSpPr>
          <p:sp>
            <p:nvSpPr>
              <p:cNvPr id="67668" name="Rectangle 3"/>
              <p:cNvSpPr>
                <a:spLocks noChangeArrowheads="1"/>
              </p:cNvSpPr>
              <p:nvPr/>
            </p:nvSpPr>
            <p:spPr bwMode="auto">
              <a:xfrm>
                <a:off x="2501" y="1130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_tradnl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7669" name="Rectangle 4"/>
              <p:cNvSpPr>
                <a:spLocks noChangeArrowheads="1"/>
              </p:cNvSpPr>
              <p:nvPr/>
            </p:nvSpPr>
            <p:spPr bwMode="auto">
              <a:xfrm>
                <a:off x="2395" y="1002"/>
                <a:ext cx="874" cy="67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70" name="Rectangle 5"/>
              <p:cNvSpPr>
                <a:spLocks noChangeArrowheads="1"/>
              </p:cNvSpPr>
              <p:nvPr/>
            </p:nvSpPr>
            <p:spPr bwMode="auto">
              <a:xfrm>
                <a:off x="2387" y="1002"/>
                <a:ext cx="889" cy="843"/>
              </a:xfrm>
              <a:prstGeom prst="rect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71" name="Rectangle 6"/>
              <p:cNvSpPr>
                <a:spLocks noChangeArrowheads="1"/>
              </p:cNvSpPr>
              <p:nvPr/>
            </p:nvSpPr>
            <p:spPr bwMode="auto">
              <a:xfrm>
                <a:off x="2463" y="1063"/>
                <a:ext cx="744" cy="32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7672" name="Group 8"/>
              <p:cNvGrpSpPr>
                <a:grpSpLocks/>
              </p:cNvGrpSpPr>
              <p:nvPr/>
            </p:nvGrpSpPr>
            <p:grpSpPr bwMode="auto">
              <a:xfrm>
                <a:off x="2596" y="1496"/>
                <a:ext cx="486" cy="112"/>
                <a:chOff x="2596" y="1691"/>
                <a:chExt cx="486" cy="112"/>
              </a:xfrm>
            </p:grpSpPr>
            <p:sp>
              <p:nvSpPr>
                <p:cNvPr id="67673" name="Oval 9"/>
                <p:cNvSpPr>
                  <a:spLocks noChangeArrowheads="1"/>
                </p:cNvSpPr>
                <p:nvPr/>
              </p:nvSpPr>
              <p:spPr bwMode="auto">
                <a:xfrm>
                  <a:off x="2596" y="1691"/>
                  <a:ext cx="112" cy="112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74" name="Oval 10"/>
                <p:cNvSpPr>
                  <a:spLocks noChangeArrowheads="1"/>
                </p:cNvSpPr>
                <p:nvPr/>
              </p:nvSpPr>
              <p:spPr bwMode="auto">
                <a:xfrm>
                  <a:off x="2970" y="1691"/>
                  <a:ext cx="112" cy="1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75" name="Oval 11"/>
                <p:cNvSpPr>
                  <a:spLocks noChangeArrowheads="1"/>
                </p:cNvSpPr>
                <p:nvPr/>
              </p:nvSpPr>
              <p:spPr bwMode="auto">
                <a:xfrm>
                  <a:off x="2620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76" name="Oval 12"/>
                <p:cNvSpPr>
                  <a:spLocks noChangeArrowheads="1"/>
                </p:cNvSpPr>
                <p:nvPr/>
              </p:nvSpPr>
              <p:spPr bwMode="auto">
                <a:xfrm>
                  <a:off x="2994" y="1713"/>
                  <a:ext cx="66" cy="6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67" name="86 CuadroTexto"/>
            <p:cNvSpPr txBox="1">
              <a:spLocks noChangeArrowheads="1"/>
            </p:cNvSpPr>
            <p:nvPr/>
          </p:nvSpPr>
          <p:spPr bwMode="auto">
            <a:xfrm>
              <a:off x="4340009" y="3485894"/>
              <a:ext cx="5560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_tradnl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626" name="88 Grupo"/>
          <p:cNvGrpSpPr>
            <a:grpSpLocks/>
          </p:cNvGrpSpPr>
          <p:nvPr/>
        </p:nvGrpSpPr>
        <p:grpSpPr bwMode="auto">
          <a:xfrm>
            <a:off x="1843088" y="3614738"/>
            <a:ext cx="1257300" cy="1025525"/>
            <a:chOff x="2048526" y="3603239"/>
            <a:chExt cx="1258237" cy="1025232"/>
          </a:xfrm>
        </p:grpSpPr>
        <p:sp>
          <p:nvSpPr>
            <p:cNvPr id="67664" name="Freeform 14"/>
            <p:cNvSpPr>
              <a:spLocks/>
            </p:cNvSpPr>
            <p:nvPr/>
          </p:nvSpPr>
          <p:spPr bwMode="auto">
            <a:xfrm>
              <a:off x="2048526" y="3603239"/>
              <a:ext cx="1231249" cy="1025232"/>
            </a:xfrm>
            <a:custGeom>
              <a:avLst/>
              <a:gdLst>
                <a:gd name="T0" fmla="*/ 2147483647 w 15450"/>
                <a:gd name="T1" fmla="*/ 2147483647 h 11370"/>
                <a:gd name="T2" fmla="*/ 2147483647 w 15450"/>
                <a:gd name="T3" fmla="*/ 2147483647 h 11370"/>
                <a:gd name="T4" fmla="*/ 0 w 15450"/>
                <a:gd name="T5" fmla="*/ 2147483647 h 11370"/>
                <a:gd name="T6" fmla="*/ 0 60000 65536"/>
                <a:gd name="T7" fmla="*/ 0 60000 65536"/>
                <a:gd name="T8" fmla="*/ 0 60000 65536"/>
                <a:gd name="T9" fmla="*/ 0 w 15450"/>
                <a:gd name="T10" fmla="*/ 0 h 11370"/>
                <a:gd name="T11" fmla="*/ 15450 w 15450"/>
                <a:gd name="T12" fmla="*/ 11370 h 11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50" h="11370">
                  <a:moveTo>
                    <a:pt x="15450" y="1624"/>
                  </a:moveTo>
                  <a:cubicBezTo>
                    <a:pt x="12117" y="1624"/>
                    <a:pt x="8025" y="0"/>
                    <a:pt x="5450" y="1624"/>
                  </a:cubicBezTo>
                  <a:cubicBezTo>
                    <a:pt x="2875" y="3248"/>
                    <a:pt x="2056" y="8079"/>
                    <a:pt x="0" y="1137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" name="92 Elipse"/>
            <p:cNvSpPr/>
            <p:nvPr/>
          </p:nvSpPr>
          <p:spPr bwMode="auto">
            <a:xfrm>
              <a:off x="3260691" y="3725441"/>
              <a:ext cx="46072" cy="46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grpSp>
        <p:nvGrpSpPr>
          <p:cNvPr id="67627" name="89 Grupo"/>
          <p:cNvGrpSpPr>
            <a:grpSpLocks/>
          </p:cNvGrpSpPr>
          <p:nvPr/>
        </p:nvGrpSpPr>
        <p:grpSpPr bwMode="auto">
          <a:xfrm>
            <a:off x="3630613" y="3598863"/>
            <a:ext cx="1250950" cy="1052512"/>
            <a:chOff x="3859213" y="3599361"/>
            <a:chExt cx="1251556" cy="1052013"/>
          </a:xfrm>
        </p:grpSpPr>
        <p:sp>
          <p:nvSpPr>
            <p:cNvPr id="67662" name="Freeform 14"/>
            <p:cNvSpPr>
              <a:spLocks/>
            </p:cNvSpPr>
            <p:nvPr/>
          </p:nvSpPr>
          <p:spPr bwMode="auto">
            <a:xfrm flipH="1">
              <a:off x="3892550" y="3599361"/>
              <a:ext cx="1218219" cy="1052013"/>
            </a:xfrm>
            <a:custGeom>
              <a:avLst/>
              <a:gdLst>
                <a:gd name="T0" fmla="*/ 2147483647 w 15317"/>
                <a:gd name="T1" fmla="*/ 2147483647 h 11667"/>
                <a:gd name="T2" fmla="*/ 2147483647 w 15317"/>
                <a:gd name="T3" fmla="*/ 2147483647 h 11667"/>
                <a:gd name="T4" fmla="*/ 0 w 15317"/>
                <a:gd name="T5" fmla="*/ 2147483647 h 11667"/>
                <a:gd name="T6" fmla="*/ 0 60000 65536"/>
                <a:gd name="T7" fmla="*/ 0 60000 65536"/>
                <a:gd name="T8" fmla="*/ 0 60000 65536"/>
                <a:gd name="T9" fmla="*/ 0 w 15317"/>
                <a:gd name="T10" fmla="*/ 0 h 11667"/>
                <a:gd name="T11" fmla="*/ 15317 w 15317"/>
                <a:gd name="T12" fmla="*/ 11667 h 11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17" h="11667">
                  <a:moveTo>
                    <a:pt x="15317" y="1667"/>
                  </a:moveTo>
                  <a:cubicBezTo>
                    <a:pt x="11984" y="1667"/>
                    <a:pt x="7870" y="0"/>
                    <a:pt x="5317" y="1667"/>
                  </a:cubicBezTo>
                  <a:cubicBezTo>
                    <a:pt x="2764" y="3334"/>
                    <a:pt x="1772" y="8334"/>
                    <a:pt x="0" y="1166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4" name="93 Elipse"/>
            <p:cNvSpPr/>
            <p:nvPr/>
          </p:nvSpPr>
          <p:spPr bwMode="auto">
            <a:xfrm>
              <a:off x="3859213" y="3726301"/>
              <a:ext cx="46059" cy="46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3213100" y="3063875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7629" name="87 Rectángulo"/>
          <p:cNvSpPr>
            <a:spLocks noChangeArrowheads="1"/>
          </p:cNvSpPr>
          <p:nvPr/>
        </p:nvSpPr>
        <p:spPr bwMode="auto">
          <a:xfrm>
            <a:off x="3367088" y="37973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00"/>
                </a:solidFill>
              </a:rPr>
              <a:t>V</a:t>
            </a:r>
          </a:p>
        </p:txBody>
      </p:sp>
      <p:grpSp>
        <p:nvGrpSpPr>
          <p:cNvPr id="67630" name="107 Grupo"/>
          <p:cNvGrpSpPr>
            <a:grpSpLocks/>
          </p:cNvGrpSpPr>
          <p:nvPr/>
        </p:nvGrpSpPr>
        <p:grpSpPr bwMode="auto">
          <a:xfrm>
            <a:off x="1200150" y="3860800"/>
            <a:ext cx="496888" cy="646113"/>
            <a:chOff x="1207294" y="3870602"/>
            <a:chExt cx="488632" cy="646331"/>
          </a:xfrm>
        </p:grpSpPr>
        <p:sp>
          <p:nvSpPr>
            <p:cNvPr id="105" name="AutoShape 69"/>
            <p:cNvSpPr>
              <a:spLocks noChangeArrowheads="1"/>
            </p:cNvSpPr>
            <p:nvPr/>
          </p:nvSpPr>
          <p:spPr bwMode="auto">
            <a:xfrm>
              <a:off x="1207294" y="3889658"/>
              <a:ext cx="488632" cy="479587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61" name="105 Rectángulo"/>
            <p:cNvSpPr>
              <a:spLocks noChangeArrowheads="1"/>
            </p:cNvSpPr>
            <p:nvPr/>
          </p:nvSpPr>
          <p:spPr bwMode="auto">
            <a:xfrm>
              <a:off x="1276513" y="3870602"/>
              <a:ext cx="338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3600" b="1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67631" name="95 Grupo"/>
          <p:cNvGrpSpPr>
            <a:grpSpLocks/>
          </p:cNvGrpSpPr>
          <p:nvPr/>
        </p:nvGrpSpPr>
        <p:grpSpPr bwMode="auto">
          <a:xfrm>
            <a:off x="1206500" y="2409825"/>
            <a:ext cx="666750" cy="1724025"/>
            <a:chOff x="588764" y="2204864"/>
            <a:chExt cx="667440" cy="1724026"/>
          </a:xfrm>
        </p:grpSpPr>
        <p:grpSp>
          <p:nvGrpSpPr>
            <p:cNvPr id="67654" name="Group 67"/>
            <p:cNvGrpSpPr>
              <a:grpSpLocks/>
            </p:cNvGrpSpPr>
            <p:nvPr/>
          </p:nvGrpSpPr>
          <p:grpSpPr bwMode="auto">
            <a:xfrm>
              <a:off x="588764" y="2204864"/>
              <a:ext cx="490537" cy="1724026"/>
              <a:chOff x="1234" y="1793"/>
              <a:chExt cx="309" cy="1086"/>
            </a:xfrm>
          </p:grpSpPr>
          <p:sp>
            <p:nvSpPr>
              <p:cNvPr id="99" name="AutoShape 68"/>
              <p:cNvSpPr>
                <a:spLocks noChangeArrowheads="1"/>
              </p:cNvSpPr>
              <p:nvPr/>
            </p:nvSpPr>
            <p:spPr bwMode="auto">
              <a:xfrm>
                <a:off x="1234" y="1941"/>
                <a:ext cx="309" cy="938"/>
              </a:xfrm>
              <a:prstGeom prst="can">
                <a:avLst>
                  <a:gd name="adj" fmla="val 56763"/>
                </a:avLst>
              </a:prstGeom>
              <a:gradFill rotWithShape="1">
                <a:gsLst>
                  <a:gs pos="0">
                    <a:schemeClr val="tx1">
                      <a:gamma/>
                      <a:tint val="76078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657" name="AutoShape 69"/>
              <p:cNvSpPr>
                <a:spLocks noChangeArrowheads="1"/>
              </p:cNvSpPr>
              <p:nvPr/>
            </p:nvSpPr>
            <p:spPr bwMode="auto">
              <a:xfrm>
                <a:off x="1234" y="1817"/>
                <a:ext cx="309" cy="30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764700"/>
                  </a:gs>
                  <a:gs pos="50000">
                    <a:srgbClr val="FF9900"/>
                  </a:gs>
                  <a:gs pos="100000">
                    <a:srgbClr val="7647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58" name="AutoShape 70"/>
              <p:cNvSpPr>
                <a:spLocks noChangeArrowheads="1"/>
              </p:cNvSpPr>
              <p:nvPr/>
            </p:nvSpPr>
            <p:spPr bwMode="auto">
              <a:xfrm>
                <a:off x="1341" y="1793"/>
                <a:ext cx="94" cy="113"/>
              </a:xfrm>
              <a:prstGeom prst="can">
                <a:avLst>
                  <a:gd name="adj" fmla="val 60106"/>
                </a:avLst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59" name="Text Box 71"/>
              <p:cNvSpPr txBox="1">
                <a:spLocks noChangeArrowheads="1"/>
              </p:cNvSpPr>
              <p:nvPr/>
            </p:nvSpPr>
            <p:spPr bwMode="auto">
              <a:xfrm>
                <a:off x="1294" y="1924"/>
                <a:ext cx="1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b="1">
                    <a:solidFill>
                      <a:srgbClr val="FFFFFF"/>
                    </a:solidFill>
                  </a:rPr>
                  <a:t>+</a:t>
                </a:r>
              </a:p>
            </p:txBody>
          </p:sp>
        </p:grpSp>
        <p:sp>
          <p:nvSpPr>
            <p:cNvPr id="67655" name="97 CuadroTexto"/>
            <p:cNvSpPr txBox="1">
              <a:spLocks noChangeArrowheads="1"/>
            </p:cNvSpPr>
            <p:nvPr/>
          </p:nvSpPr>
          <p:spPr bwMode="auto">
            <a:xfrm>
              <a:off x="608132" y="3068960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>
                  <a:solidFill>
                    <a:srgbClr val="FFC000"/>
                  </a:solidFill>
                </a:rPr>
                <a:t>3 V</a:t>
              </a:r>
            </a:p>
          </p:txBody>
        </p:sp>
      </p:grpSp>
      <p:grpSp>
        <p:nvGrpSpPr>
          <p:cNvPr id="67632" name="Group 76"/>
          <p:cNvGrpSpPr>
            <a:grpSpLocks/>
          </p:cNvGrpSpPr>
          <p:nvPr/>
        </p:nvGrpSpPr>
        <p:grpSpPr bwMode="auto">
          <a:xfrm>
            <a:off x="1430338" y="1870075"/>
            <a:ext cx="1771650" cy="590550"/>
            <a:chOff x="937" y="1456"/>
            <a:chExt cx="1116" cy="372"/>
          </a:xfrm>
        </p:grpSpPr>
        <p:sp>
          <p:nvSpPr>
            <p:cNvPr id="67650" name="Oval 77"/>
            <p:cNvSpPr>
              <a:spLocks noChangeArrowheads="1"/>
            </p:cNvSpPr>
            <p:nvPr/>
          </p:nvSpPr>
          <p:spPr bwMode="auto">
            <a:xfrm>
              <a:off x="2019" y="1456"/>
              <a:ext cx="34" cy="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7651" name="Group 78"/>
            <p:cNvGrpSpPr>
              <a:grpSpLocks/>
            </p:cNvGrpSpPr>
            <p:nvPr/>
          </p:nvGrpSpPr>
          <p:grpSpPr bwMode="auto">
            <a:xfrm>
              <a:off x="937" y="1473"/>
              <a:ext cx="1096" cy="355"/>
              <a:chOff x="937" y="1473"/>
              <a:chExt cx="1096" cy="355"/>
            </a:xfrm>
          </p:grpSpPr>
          <p:sp>
            <p:nvSpPr>
              <p:cNvPr id="67652" name="Oval 79"/>
              <p:cNvSpPr>
                <a:spLocks noChangeArrowheads="1"/>
              </p:cNvSpPr>
              <p:nvPr/>
            </p:nvSpPr>
            <p:spPr bwMode="auto">
              <a:xfrm>
                <a:off x="937" y="1799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67653" name="Freeform 80"/>
              <p:cNvSpPr>
                <a:spLocks/>
              </p:cNvSpPr>
              <p:nvPr/>
            </p:nvSpPr>
            <p:spPr bwMode="auto">
              <a:xfrm>
                <a:off x="951" y="1473"/>
                <a:ext cx="1082" cy="345"/>
              </a:xfrm>
              <a:custGeom>
                <a:avLst/>
                <a:gdLst>
                  <a:gd name="T0" fmla="*/ 12 w 1302"/>
                  <a:gd name="T1" fmla="*/ 0 h 345"/>
                  <a:gd name="T2" fmla="*/ 0 w 1302"/>
                  <a:gd name="T3" fmla="*/ 0 h 345"/>
                  <a:gd name="T4" fmla="*/ 0 w 1302"/>
                  <a:gd name="T5" fmla="*/ 345 h 345"/>
                  <a:gd name="T6" fmla="*/ 0 60000 65536"/>
                  <a:gd name="T7" fmla="*/ 0 60000 65536"/>
                  <a:gd name="T8" fmla="*/ 0 60000 65536"/>
                  <a:gd name="T9" fmla="*/ 0 w 1302"/>
                  <a:gd name="T10" fmla="*/ 0 h 345"/>
                  <a:gd name="T11" fmla="*/ 1302 w 1302"/>
                  <a:gd name="T12" fmla="*/ 345 h 3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2" h="345">
                    <a:moveTo>
                      <a:pt x="1302" y="0"/>
                    </a:moveTo>
                    <a:lnTo>
                      <a:pt x="0" y="0"/>
                    </a:lnTo>
                    <a:lnTo>
                      <a:pt x="0" y="34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16" name="90 Grupo"/>
          <p:cNvGrpSpPr>
            <a:grpSpLocks/>
          </p:cNvGrpSpPr>
          <p:nvPr/>
        </p:nvGrpSpPr>
        <p:grpSpPr bwMode="auto">
          <a:xfrm>
            <a:off x="1771650" y="4594225"/>
            <a:ext cx="3154363" cy="114300"/>
            <a:chOff x="1771650" y="4594860"/>
            <a:chExt cx="3154680" cy="114300"/>
          </a:xfrm>
        </p:grpSpPr>
        <p:sp>
          <p:nvSpPr>
            <p:cNvPr id="92" name="91 Elipse"/>
            <p:cNvSpPr/>
            <p:nvPr/>
          </p:nvSpPr>
          <p:spPr>
            <a:xfrm>
              <a:off x="4812019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96" name="95 Elipse"/>
            <p:cNvSpPr/>
            <p:nvPr/>
          </p:nvSpPr>
          <p:spPr>
            <a:xfrm>
              <a:off x="1771650" y="4594860"/>
              <a:ext cx="114311" cy="114300"/>
            </a:xfrm>
            <a:prstGeom prst="ellipse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102" name="Text Box 82"/>
          <p:cNvSpPr txBox="1">
            <a:spLocks noChangeArrowheads="1"/>
          </p:cNvSpPr>
          <p:nvPr/>
        </p:nvSpPr>
        <p:spPr bwMode="auto">
          <a:xfrm>
            <a:off x="1928813" y="2422525"/>
            <a:ext cx="29083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3300"/>
                </a:solidFill>
              </a:rPr>
              <a:t>Pulsa en el interruptor</a:t>
            </a:r>
          </a:p>
        </p:txBody>
      </p:sp>
      <p:sp>
        <p:nvSpPr>
          <p:cNvPr id="75" name="Rectangle 63"/>
          <p:cNvSpPr>
            <a:spLocks noChangeArrowheads="1"/>
          </p:cNvSpPr>
          <p:nvPr/>
        </p:nvSpPr>
        <p:spPr bwMode="auto">
          <a:xfrm>
            <a:off x="4922838" y="2878138"/>
            <a:ext cx="614362" cy="496887"/>
          </a:xfrm>
          <a:prstGeom prst="rect">
            <a:avLst/>
          </a:prstGeom>
          <a:solidFill>
            <a:sysClr val="windowText" lastClr="00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957763" y="2924175"/>
            <a:ext cx="522287" cy="428625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600000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7" name="Rectangle 65"/>
          <p:cNvSpPr>
            <a:spLocks noChangeArrowheads="1"/>
          </p:cNvSpPr>
          <p:nvPr/>
        </p:nvSpPr>
        <p:spPr bwMode="auto">
          <a:xfrm>
            <a:off x="4973638" y="2919413"/>
            <a:ext cx="500062" cy="411162"/>
          </a:xfrm>
          <a:prstGeom prst="rect">
            <a:avLst/>
          </a:prstGeom>
          <a:solidFill>
            <a:sysClr val="window" lastClr="FFFFFF"/>
          </a:solidFill>
          <a:ln w="9525">
            <a:miter lim="800000"/>
            <a:headEnd/>
            <a:tailEnd/>
          </a:ln>
          <a:scene3d>
            <a:camera prst="legacyObliqueTopRight">
              <a:rot lat="21299973" lon="0" rev="0"/>
            </a:camera>
            <a:lightRig rig="legacyFlat3" dir="r"/>
          </a:scene3d>
          <a:sp3d extrusionH="36500" prstMaterial="legacyMatte">
            <a:bevelT w="13500" h="13500" prst="angle"/>
            <a:bevelB w="13500" h="13500" prst="angle"/>
            <a:extrusionClr>
              <a:sysClr val="window" lastClr="FFFFFF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ker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9" name="78 CuadroTexto"/>
          <p:cNvSpPr txBox="1">
            <a:spLocks noChangeArrowheads="1"/>
          </p:cNvSpPr>
          <p:nvPr/>
        </p:nvSpPr>
        <p:spPr bwMode="auto">
          <a:xfrm>
            <a:off x="2295525" y="5594350"/>
            <a:ext cx="2014538" cy="52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00000"/>
                </a:solidFill>
                <a:latin typeface="Calibri" pitchFamily="34" charset="0"/>
              </a:rPr>
              <a:t>CLICK </a:t>
            </a:r>
            <a:r>
              <a:rPr lang="es-ES_tradnl" sz="2800" b="1">
                <a:solidFill>
                  <a:srgbClr val="000000"/>
                </a:solidFill>
                <a:latin typeface="Calibri" pitchFamily="34" charset="0"/>
              </a:rPr>
              <a:t>AQUÍ</a:t>
            </a:r>
          </a:p>
        </p:txBody>
      </p:sp>
      <p:grpSp>
        <p:nvGrpSpPr>
          <p:cNvPr id="67639" name="79 Grupo"/>
          <p:cNvGrpSpPr>
            <a:grpSpLocks/>
          </p:cNvGrpSpPr>
          <p:nvPr/>
        </p:nvGrpSpPr>
        <p:grpSpPr bwMode="auto">
          <a:xfrm>
            <a:off x="3743325" y="1878013"/>
            <a:ext cx="1501775" cy="2795587"/>
            <a:chOff x="3742615" y="1877470"/>
            <a:chExt cx="1501775" cy="2796047"/>
          </a:xfrm>
        </p:grpSpPr>
        <p:sp>
          <p:nvSpPr>
            <p:cNvPr id="67641" name="Oval 20"/>
            <p:cNvSpPr>
              <a:spLocks noChangeArrowheads="1"/>
            </p:cNvSpPr>
            <p:nvPr/>
          </p:nvSpPr>
          <p:spPr bwMode="auto">
            <a:xfrm>
              <a:off x="3742615" y="1877470"/>
              <a:ext cx="53975" cy="470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7642" name="29 Grupo"/>
            <p:cNvGrpSpPr>
              <a:grpSpLocks/>
            </p:cNvGrpSpPr>
            <p:nvPr/>
          </p:nvGrpSpPr>
          <p:grpSpPr bwMode="auto">
            <a:xfrm>
              <a:off x="3767270" y="1900488"/>
              <a:ext cx="1477120" cy="2773029"/>
              <a:chOff x="3767270" y="1900488"/>
              <a:chExt cx="1477120" cy="2773029"/>
            </a:xfrm>
          </p:grpSpPr>
          <p:cxnSp>
            <p:nvCxnSpPr>
              <p:cNvPr id="83" name="82 Conector recto"/>
              <p:cNvCxnSpPr/>
              <p:nvPr/>
            </p:nvCxnSpPr>
            <p:spPr>
              <a:xfrm>
                <a:off x="3768015" y="1902874"/>
                <a:ext cx="14763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83 Conector recto"/>
              <p:cNvCxnSpPr/>
              <p:nvPr/>
            </p:nvCxnSpPr>
            <p:spPr>
              <a:xfrm flipH="1">
                <a:off x="5230103" y="1899699"/>
                <a:ext cx="7937" cy="9780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645" name="27 Grupo"/>
              <p:cNvGrpSpPr>
                <a:grpSpLocks/>
              </p:cNvGrpSpPr>
              <p:nvPr/>
            </p:nvGrpSpPr>
            <p:grpSpPr bwMode="auto">
              <a:xfrm>
                <a:off x="4860745" y="3352998"/>
                <a:ext cx="362044" cy="1320519"/>
                <a:chOff x="4812619" y="3437219"/>
                <a:chExt cx="362044" cy="1320519"/>
              </a:xfrm>
            </p:grpSpPr>
            <p:cxnSp>
              <p:nvCxnSpPr>
                <p:cNvPr id="86" name="85 Conector recto"/>
                <p:cNvCxnSpPr/>
                <p:nvPr/>
              </p:nvCxnSpPr>
              <p:spPr>
                <a:xfrm>
                  <a:off x="5174039" y="3436721"/>
                  <a:ext cx="0" cy="13210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86 Conector recto"/>
                <p:cNvCxnSpPr/>
                <p:nvPr/>
              </p:nvCxnSpPr>
              <p:spPr>
                <a:xfrm>
                  <a:off x="4812089" y="4749800"/>
                  <a:ext cx="36036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88" name="87 Conector recto"/>
          <p:cNvCxnSpPr>
            <a:cxnSpLocks noChangeShapeType="1"/>
          </p:cNvCxnSpPr>
          <p:nvPr/>
        </p:nvCxnSpPr>
        <p:spPr bwMode="auto">
          <a:xfrm flipH="1">
            <a:off x="5222875" y="2890838"/>
            <a:ext cx="1588" cy="45561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2773" grpId="0" animBg="1"/>
      <p:bldP spid="72774" grpId="0" animBg="1"/>
      <p:bldP spid="72775" grpId="0" animBg="1"/>
      <p:bldP spid="102" grpId="0" animBg="1"/>
      <p:bldP spid="102" grpId="1" animBg="1"/>
      <p:bldP spid="102" grpId="2" animBg="1"/>
      <p:bldP spid="76" grpId="0" animBg="1"/>
      <p:bldP spid="77" grpId="0" animBg="1"/>
      <p:bldP spid="79" grpId="0" animBg="1"/>
      <p:bldP spid="79" grpId="1" animBg="1"/>
      <p:bldP spid="79" grpId="2" animBg="1"/>
      <p:bldP spid="79" grpId="3" animBg="1"/>
      <p:bldP spid="79" grpId="4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iseño predeterminado">
  <a:themeElements>
    <a:clrScheme name="3_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1384</Words>
  <Application>Microsoft Office PowerPoint</Application>
  <PresentationFormat>Presentación en pantalla (4:3)</PresentationFormat>
  <Paragraphs>518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Diseño predeterminado</vt:lpstr>
      <vt:lpstr>1_Diseño predeterminado</vt:lpstr>
      <vt:lpstr>2_Diseño predeterminado</vt:lpstr>
      <vt:lpstr>5_Diseño predeterminado</vt:lpstr>
      <vt:lpstr>9_Diseño predeterminado</vt:lpstr>
      <vt:lpstr>10_Diseño predeterminado</vt:lpstr>
      <vt:lpstr>11_Diseño predeterminado</vt:lpstr>
      <vt:lpstr>12_Diseño predeterminado</vt:lpstr>
      <vt:lpstr>6_Diseño predeterminado</vt:lpstr>
      <vt:lpstr>4_Diseño predeterminado</vt:lpstr>
      <vt:lpstr>1_Tema de Office</vt:lpstr>
      <vt:lpstr>Ecuación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ANÁLISIS DE RESULTADOS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CONCLUSIÓN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jvsb</cp:lastModifiedBy>
  <cp:revision>255</cp:revision>
  <dcterms:created xsi:type="dcterms:W3CDTF">2011-09-22T15:14:20Z</dcterms:created>
  <dcterms:modified xsi:type="dcterms:W3CDTF">2017-06-07T08:13:08Z</dcterms:modified>
</cp:coreProperties>
</file>