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80" r:id="rId10"/>
  </p:sldMasterIdLst>
  <p:sldIdLst>
    <p:sldId id="324" r:id="rId11"/>
    <p:sldId id="260" r:id="rId12"/>
    <p:sldId id="259" r:id="rId13"/>
    <p:sldId id="290" r:id="rId14"/>
    <p:sldId id="311" r:id="rId15"/>
    <p:sldId id="312" r:id="rId16"/>
    <p:sldId id="313" r:id="rId17"/>
    <p:sldId id="314" r:id="rId18"/>
    <p:sldId id="325" r:id="rId19"/>
    <p:sldId id="326" r:id="rId20"/>
    <p:sldId id="316" r:id="rId21"/>
    <p:sldId id="317" r:id="rId22"/>
    <p:sldId id="318" r:id="rId23"/>
    <p:sldId id="319" r:id="rId24"/>
    <p:sldId id="320" r:id="rId25"/>
    <p:sldId id="303" r:id="rId26"/>
    <p:sldId id="330" r:id="rId27"/>
    <p:sldId id="322" r:id="rId28"/>
    <p:sldId id="323" r:id="rId29"/>
    <p:sldId id="332" r:id="rId30"/>
    <p:sldId id="333" r:id="rId31"/>
    <p:sldId id="302" r:id="rId32"/>
    <p:sldId id="304" r:id="rId33"/>
    <p:sldId id="293" r:id="rId34"/>
    <p:sldId id="331" r:id="rId35"/>
    <p:sldId id="288" r:id="rId36"/>
    <p:sldId id="308" r:id="rId37"/>
    <p:sldId id="309" r:id="rId38"/>
    <p:sldId id="294" r:id="rId3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6"/>
    <a:srgbClr val="61FFFF"/>
    <a:srgbClr val="3BFFFF"/>
    <a:srgbClr val="29FFFF"/>
    <a:srgbClr val="1DFFFF"/>
    <a:srgbClr val="00FFFF"/>
    <a:srgbClr val="DDFFDD"/>
    <a:srgbClr val="9BFF9B"/>
    <a:srgbClr val="7DD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0A-72EB-4DFC-A4EE-013A80E07581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B08C-400F-4517-9BAF-914847C0A9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0ECD-801F-4879-AC64-411493006C1A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AAFC-75E7-4817-9948-19078DD869B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01790-4AE5-4B95-9B91-EE96346321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1FA21-9212-452A-ADB0-F3809ED556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093BCA-7206-4CEF-9651-0829A4F02D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17E1E0-3C08-4A2A-85B6-E11AD21C0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06D91-53D8-4122-8575-FC107C6C2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1B28ED-909E-456A-A24B-51649D4D95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BD9866-171A-42EB-A3AF-C89F8FEF79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961FEC-B46D-458F-8745-5CA551D24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FE7677-E1E4-45AA-A3D7-85B73AA0D4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A38CF7-B7CB-4638-9BB6-C089FB8162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58AA-4ED5-44F3-BA95-E391B035D73E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E594-5AEC-4C8E-AAA3-F116AFF9BB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B1BB0C-C6DE-46DE-8CBE-DF0F0B8962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202238-7FBC-4F42-830A-3ECF7251D3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A7D60-A0CE-465E-A49B-7C8734896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559909-4A27-46E7-B28C-46C2B4F870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25E304-5113-452C-AF3A-E44D0450C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1BF795-1B43-4A06-9292-97FD06C1D3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B2BBD3-1ACB-43A1-9539-047DEF56CE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263B3C-5C00-44ED-99D1-1EBFA6467E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B8107-7023-44F2-8FF4-798153D84D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3BB3-1D9E-4177-B31F-1F2F981AED0C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1333-A9FD-4213-B5D6-7185B786BE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5C072C-F663-4EB6-9681-DA341F4D8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FEDF06-F2CF-416C-84E1-1AA6683A53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BDA471-8652-46C9-BB6C-CBC525C6CE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E261-2D98-4C1B-87BF-D6CE5CD0348C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39D3-E06D-4A48-840D-A76B619050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2A74-5C8B-4E94-A1F8-23BEEAF52CF2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DDBA-186D-436E-9099-315B6FD611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1FC2-F072-413A-B9E3-C1E7C9A3511C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C8EA-E21E-4703-A520-711E048BF3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1F18-5B0F-4373-8193-FBB7978B8B5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6D90-AB03-493B-8E7F-F07548E37D2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EB28-C5E0-4727-B2D7-DFA7353BC7B9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0E6E-9CAB-4F5D-ABEF-9B5A78760FF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E6C0-FAAB-42A1-B0D5-8DA49485691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BC2D-B5C8-4D51-B017-D209E86B7E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C027-EAD6-4707-8BE9-4186798B7D56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507B-5E74-4458-B66A-D30A2AB9DA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984FF-C96E-4FE1-B85F-FC44F5C01B84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43E4-B0B0-4072-87D1-C21A3B066D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7C66-D589-40F7-9FB0-36D874D14B2A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AC55-B183-4EE8-AFC5-3BB6ED5F31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2091-EC64-4CEA-BF43-E717850698B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4727-4C8B-4EBC-B8A8-380E0A28EC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A02C-7DA0-42DE-9627-8342F68B7320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78AD-01E0-48D5-BF8E-3869F5F5DB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BF07-2AF5-4F30-9063-6BAA1810DF2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1829-FBD3-41E9-892A-AAAE3EAD03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586AC1-10F9-4939-8F29-63EC2E26C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B0E6F5-4E89-4A10-BFD9-30984BD25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1865B1-8A28-42A7-ABBF-2939CC7A1A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CF0F6E-4ED2-4BF0-AC4B-01631330B9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A91973-B128-4E1F-850B-0C47896504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59FC3-22C3-4F78-B558-10A2F9FDB3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1D10-7344-4BF0-AB0D-9EA658D89D44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E569-ACCB-4311-AEC2-141694D9E5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5ABBDB-9430-4308-829B-FCE2D95C86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D69930-6473-4D4D-9F6C-9E3C321F6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CCA73-CA5C-4D5A-B393-1C10966BAF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089CF-AAE3-428B-BB0D-8E670A0E4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D59EF1-42DD-4A8B-815D-15CD7BEBC6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978120-C9E2-4D0D-BD0B-2E1BCBDAC8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E5A5FC-3A6B-4837-998C-5069934666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65DC4-AB13-4102-88AA-59D12125FE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30A2A1-3414-4C01-91E9-D0296C27B5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5CF1D7-035E-4365-94E0-2E8764955D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CE53-4D32-4508-8733-F5B7CABA3B95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1FA9-5B9D-4336-A853-64E963E4DD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37152E-ADF1-4B95-B792-BBFF4F0422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8B0E81-6F72-4770-B013-682CFA2286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A27A9B-168B-4EAB-85A6-5C16E18999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9CBBFC-BFAA-4FDE-BAAA-4E2BDFBBFE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74EAE6-871F-4F76-8629-A84768117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FF267-767F-4A64-A768-2B68D285DA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315231-5FC5-4F0C-A5B6-14622DD68B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28C261-732B-4802-930F-295EA1E79D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A21C2-DC80-486B-83A1-0623C91FEB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99715A-EF8F-4267-B13F-6B9CB3D17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85F2-1722-457A-AF39-FE2841409346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4F4B-7D28-4A17-98E5-63A71BD23E9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FD4D01-6321-4DDB-BFEA-6B193A9C00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36FB2C-3737-438D-8C74-C1C940468E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3D2F76-4715-4206-A8E6-C95B9C0332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D8C451-A231-4A4D-A4BD-6925063F77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BFD8C4-40CB-49CC-99F6-2FFDAB63C1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54EF88-112B-4728-B8B8-73DD9C412B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969D69-7E35-4B76-B1FD-778A365065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17A4-E0F4-45A5-B4DC-092721DB979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BC2A-DCA1-443F-85C4-A51D377BD1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6500-2D53-4ECA-BBA2-5DE70D4A1275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BB2B-F647-418E-B679-6E214EDE044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74F1-9B9D-40C8-B252-F4252AEB4F95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A9E0-82E8-45F9-9861-BA40924505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9686-8AFD-4DBC-BD85-CF4528265075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180A-9BC6-41EC-BDDD-BEE3C7443E9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5E24-0CC3-422A-8009-0049C4A3006C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095F-E480-4DE0-A3B7-DEF8AF7185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326C-4D4F-4B26-B0C6-6F81FFFEC1B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8BFE-9A35-4208-B469-D1101D59D6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9E29-E0D6-4148-9DC4-D533CD83A9D7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A760-DB6C-4A5D-8EA7-EC96423BEBD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B8A8-1714-422C-A2B5-55151F5214C0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670C-B2FB-42F6-A6A5-428A1EBD91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0C12-FB8F-4B28-B998-66279A38FFDE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4143-6F34-49E3-91E9-8BB248A540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A8EC-A6A7-4BFA-9986-9529E52A3044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D6CA-85E5-40DD-A7F6-306AD24D6F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5EA7-8EB9-4396-91E4-E49E41C1E3A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CE1A-8313-4923-8A5B-9A0CDBA0E5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BBE4-76E4-4D67-9E41-F788C7618282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23AC-CADE-4A55-870C-6B274B77EF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EE0A-521A-4827-9803-4347CD641FA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C783-BC65-4583-BC0D-FF77C10196F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2E33-FC75-4E35-8560-6FDF9E81768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49E8-77F9-4DE1-828C-219CC1CBB4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0BD7-232A-4589-9C9F-9B53A5A9E5A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B1E9-7474-4621-9AE8-72D922EE92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89A1-F98A-47BD-9189-8C7986A6780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421D-F54A-4FC2-A5CD-9246FB00C0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BE4A-8E05-4416-80B5-2438A6089D93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E2A5-97F6-4C98-B58A-52C0321A50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C02D-9D70-494B-BE0B-79B3A5E7196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966C-7BDB-470A-8C7C-EB13B0AD068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A8F9-D065-4792-A397-CFEF58FA5D1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1DB4-D573-4CD3-80CC-51DE1F359C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9D0C-D45B-48F9-B37F-B0B76B5909AA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31B8-987F-48D1-8D20-47437DEEA5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409D-9275-4B70-8DEA-A3BB37347810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4FDC-55E8-45A2-9D25-4F107E4BA7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4F42-6AA2-4DA9-95E9-B6E1B6467BFE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07F6-D1B8-4BA1-917A-C98C9592E74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1E30-8782-4D92-9ABE-0D60C9711359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2960-5F39-4F2A-BB6C-290C87F5AC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BD52-E44B-4F59-860C-B56624C9662E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4E57-AE2B-422A-9B62-6DCB8796C5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D86-C3AA-4704-AD94-94A9FEDE1FAD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BBAB-F7E3-4775-B6C4-A61EC5805E2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2A04-1011-4FDF-B344-BA65E88557CE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5C55-BFD4-445C-B5A0-A87A9A75142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B012-89BA-4358-B80B-B8E9FB5FF294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E831-E9F5-47FF-9E2E-B10B554DEC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17C3-5DF5-478A-9BE3-E7E7855AD60A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C718-B063-48A5-87AA-69D7A854A16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7B08-78F2-406D-8E27-AB8ADCF2F27D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FC87-5EA9-4594-B334-115D37F18F0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5E34-ED8E-4DB1-967A-99B87C68894F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F671-0392-4147-BADC-D48FF8C9958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CF56-05C0-4619-947D-537CADF5D51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BD0AF-DAAA-454A-B131-3088FD8AABA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F1DC-DB79-4EC0-869B-8ABA5B31B81B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00C4-9265-4D12-A372-91CA2C3282B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ADC1-42B3-4F8C-BCEB-F2CDBABA839D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3CC6-AF2A-4F2D-A396-F57CF3D336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EC9C-33B9-44B8-B33E-804672930753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604C-CBA7-4F56-9ED6-0914E6EB34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6891-B59E-4251-8A37-7FA44BF71839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6C6E-804D-4237-8310-9F000B214C8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4FCF-9891-4774-8C02-F98151E9C184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5B69-534C-4AE1-8B3B-2F9CF75CE5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581E3E-7C20-4DD8-9652-DEA5EC690579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F46966-C449-47C2-A33F-56D3E1C18D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4E4C0-45BC-4EA6-86FA-0379A07AFC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A46DB-91EB-4583-AC8D-0681D15373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55A5E-D4F1-424F-BB3D-1EE9E34CCA58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7070E-EC37-4DE4-BECE-3D0B896122F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7A3ECF-1F7B-407E-965E-8BB663F2C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71883-BDE0-46B3-9BF5-4C0FD711EC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57549-E2D2-4204-B80D-C62F7125D0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C4AFB-8690-43AF-B82B-D5943F51AD3D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C2D83E-736F-4450-BEA2-6BB75EF55F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638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5155A3-2594-48F5-8DF1-082E351E3A71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7F5A79-3199-4345-BD40-ABA1AA27F8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174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5A69B-1DF3-469C-95CF-F3305B830367}" type="datetimeFigureOut">
              <a:rPr lang="es-ES_tradnl"/>
              <a:pPr>
                <a:defRPr/>
              </a:pPr>
              <a:t>16/06/2017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19B731-B878-4F2A-87C7-283D77E1F7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sb@ua.es" TargetMode="Externa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254250" y="2074863"/>
            <a:ext cx="4775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>
                <a:solidFill>
                  <a:srgbClr val="FFFFFF"/>
                </a:solidFill>
              </a:rPr>
              <a:t>ELECTRÓNICA:</a:t>
            </a:r>
          </a:p>
          <a:p>
            <a:pPr algn="ctr">
              <a:spcBef>
                <a:spcPct val="50000"/>
              </a:spcBef>
            </a:pPr>
            <a:r>
              <a:rPr lang="es-ES" sz="4000" b="1">
                <a:solidFill>
                  <a:srgbClr val="FFFF00"/>
                </a:solidFill>
              </a:rPr>
              <a:t>El diodo de unión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108 Grupo"/>
          <p:cNvGrpSpPr>
            <a:grpSpLocks/>
          </p:cNvGrpSpPr>
          <p:nvPr/>
        </p:nvGrpSpPr>
        <p:grpSpPr bwMode="auto">
          <a:xfrm>
            <a:off x="474663" y="1089025"/>
            <a:ext cx="8669337" cy="3848100"/>
            <a:chOff x="475012" y="1089705"/>
            <a:chExt cx="8668988" cy="3847606"/>
          </a:xfrm>
        </p:grpSpPr>
        <p:sp>
          <p:nvSpPr>
            <p:cNvPr id="84066" name="Text Box 21"/>
            <p:cNvSpPr txBox="1">
              <a:spLocks noChangeArrowheads="1"/>
            </p:cNvSpPr>
            <p:nvPr/>
          </p:nvSpPr>
          <p:spPr bwMode="auto">
            <a:xfrm>
              <a:off x="8386576" y="2703738"/>
              <a:ext cx="757424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000" b="1">
                  <a:solidFill>
                    <a:srgbClr val="7DDDFF"/>
                  </a:solidFill>
                </a:rPr>
                <a:t>E</a:t>
              </a:r>
            </a:p>
          </p:txBody>
        </p:sp>
        <p:sp>
          <p:nvSpPr>
            <p:cNvPr id="84067" name="Line 22"/>
            <p:cNvSpPr>
              <a:spLocks noChangeShapeType="1"/>
            </p:cNvSpPr>
            <p:nvPr/>
          </p:nvSpPr>
          <p:spPr bwMode="auto">
            <a:xfrm>
              <a:off x="8474509" y="2799689"/>
              <a:ext cx="319757" cy="0"/>
            </a:xfrm>
            <a:prstGeom prst="line">
              <a:avLst/>
            </a:prstGeom>
            <a:noFill/>
            <a:ln w="9525">
              <a:solidFill>
                <a:srgbClr val="7DDD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84068" name="107 Grupo"/>
            <p:cNvGrpSpPr>
              <a:grpSpLocks/>
            </p:cNvGrpSpPr>
            <p:nvPr/>
          </p:nvGrpSpPr>
          <p:grpSpPr bwMode="auto">
            <a:xfrm>
              <a:off x="475012" y="1089705"/>
              <a:ext cx="7835819" cy="3847606"/>
              <a:chOff x="475012" y="1089705"/>
              <a:chExt cx="7835819" cy="3847606"/>
            </a:xfrm>
          </p:grpSpPr>
          <p:sp>
            <p:nvSpPr>
              <p:cNvPr id="84069" name="Line 14"/>
              <p:cNvSpPr>
                <a:spLocks noChangeShapeType="1"/>
              </p:cNvSpPr>
              <p:nvPr/>
            </p:nvSpPr>
            <p:spPr bwMode="auto">
              <a:xfrm>
                <a:off x="475012" y="3037259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4070" name="Line 14"/>
              <p:cNvSpPr>
                <a:spLocks noChangeShapeType="1"/>
              </p:cNvSpPr>
              <p:nvPr/>
            </p:nvSpPr>
            <p:spPr bwMode="auto">
              <a:xfrm>
                <a:off x="475012" y="2182235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4071" name="Line 14"/>
              <p:cNvSpPr>
                <a:spLocks noChangeShapeType="1"/>
              </p:cNvSpPr>
              <p:nvPr/>
            </p:nvSpPr>
            <p:spPr bwMode="auto">
              <a:xfrm>
                <a:off x="475012" y="1089705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4072" name="Line 14"/>
              <p:cNvSpPr>
                <a:spLocks noChangeShapeType="1"/>
              </p:cNvSpPr>
              <p:nvPr/>
            </p:nvSpPr>
            <p:spPr bwMode="auto">
              <a:xfrm>
                <a:off x="475012" y="3856656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4073" name="Line 14"/>
              <p:cNvSpPr>
                <a:spLocks noChangeShapeType="1"/>
              </p:cNvSpPr>
              <p:nvPr/>
            </p:nvSpPr>
            <p:spPr bwMode="auto">
              <a:xfrm>
                <a:off x="475012" y="4937311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83971" name="Oval 2"/>
          <p:cNvSpPr>
            <a:spLocks noChangeArrowheads="1"/>
          </p:cNvSpPr>
          <p:nvPr/>
        </p:nvSpPr>
        <p:spPr bwMode="auto">
          <a:xfrm rot="-603999">
            <a:off x="1985963" y="1933575"/>
            <a:ext cx="568325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2" name="Oval 3"/>
          <p:cNvSpPr>
            <a:spLocks noChangeArrowheads="1"/>
          </p:cNvSpPr>
          <p:nvPr/>
        </p:nvSpPr>
        <p:spPr bwMode="auto">
          <a:xfrm rot="-563487">
            <a:off x="1377950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3" name="Oval 4"/>
          <p:cNvSpPr>
            <a:spLocks noChangeArrowheads="1"/>
          </p:cNvSpPr>
          <p:nvPr/>
        </p:nvSpPr>
        <p:spPr bwMode="auto">
          <a:xfrm rot="-738782">
            <a:off x="2505075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4" name="Oval 5"/>
          <p:cNvSpPr>
            <a:spLocks noChangeArrowheads="1"/>
          </p:cNvSpPr>
          <p:nvPr/>
        </p:nvSpPr>
        <p:spPr bwMode="auto">
          <a:xfrm rot="-738782">
            <a:off x="1330325" y="176847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5" name="Oval 6"/>
          <p:cNvSpPr>
            <a:spLocks noChangeArrowheads="1"/>
          </p:cNvSpPr>
          <p:nvPr/>
        </p:nvSpPr>
        <p:spPr bwMode="auto">
          <a:xfrm rot="-738782">
            <a:off x="1817688" y="1276350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6" name="Oval 7"/>
          <p:cNvSpPr>
            <a:spLocks noChangeArrowheads="1"/>
          </p:cNvSpPr>
          <p:nvPr/>
        </p:nvSpPr>
        <p:spPr bwMode="auto">
          <a:xfrm rot="-738782">
            <a:off x="1357313" y="24574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7" name="Oval 8"/>
          <p:cNvSpPr>
            <a:spLocks noChangeArrowheads="1"/>
          </p:cNvSpPr>
          <p:nvPr/>
        </p:nvSpPr>
        <p:spPr bwMode="auto">
          <a:xfrm rot="-603999">
            <a:off x="3654425" y="1933575"/>
            <a:ext cx="569913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8" name="Oval 9"/>
          <p:cNvSpPr>
            <a:spLocks noChangeArrowheads="1"/>
          </p:cNvSpPr>
          <p:nvPr/>
        </p:nvSpPr>
        <p:spPr bwMode="auto">
          <a:xfrm rot="-563487">
            <a:off x="3046413" y="1301750"/>
            <a:ext cx="1812925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79" name="Oval 10"/>
          <p:cNvSpPr>
            <a:spLocks noChangeArrowheads="1"/>
          </p:cNvSpPr>
          <p:nvPr/>
        </p:nvSpPr>
        <p:spPr bwMode="auto">
          <a:xfrm rot="-738782">
            <a:off x="4173538" y="12684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0" name="Oval 11"/>
          <p:cNvSpPr>
            <a:spLocks noChangeArrowheads="1"/>
          </p:cNvSpPr>
          <p:nvPr/>
        </p:nvSpPr>
        <p:spPr bwMode="auto">
          <a:xfrm rot="-738782">
            <a:off x="3486150" y="1276350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1" name="Oval 12"/>
          <p:cNvSpPr>
            <a:spLocks noChangeArrowheads="1"/>
          </p:cNvSpPr>
          <p:nvPr/>
        </p:nvSpPr>
        <p:spPr bwMode="auto">
          <a:xfrm rot="-603999">
            <a:off x="5340350" y="1933575"/>
            <a:ext cx="569913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2" name="Oval 13"/>
          <p:cNvSpPr>
            <a:spLocks noChangeArrowheads="1"/>
          </p:cNvSpPr>
          <p:nvPr/>
        </p:nvSpPr>
        <p:spPr bwMode="auto">
          <a:xfrm rot="-563487">
            <a:off x="4733925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3" name="Oval 14"/>
          <p:cNvSpPr>
            <a:spLocks noChangeArrowheads="1"/>
          </p:cNvSpPr>
          <p:nvPr/>
        </p:nvSpPr>
        <p:spPr bwMode="auto">
          <a:xfrm rot="-738782">
            <a:off x="5861050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4" name="Oval 15"/>
          <p:cNvSpPr>
            <a:spLocks noChangeArrowheads="1"/>
          </p:cNvSpPr>
          <p:nvPr/>
        </p:nvSpPr>
        <p:spPr bwMode="auto">
          <a:xfrm rot="-738782">
            <a:off x="5172075" y="1276350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5" name="Oval 16"/>
          <p:cNvSpPr>
            <a:spLocks noChangeArrowheads="1"/>
          </p:cNvSpPr>
          <p:nvPr/>
        </p:nvSpPr>
        <p:spPr bwMode="auto">
          <a:xfrm rot="-603999">
            <a:off x="7027863" y="1933575"/>
            <a:ext cx="568325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6" name="Oval 17"/>
          <p:cNvSpPr>
            <a:spLocks noChangeArrowheads="1"/>
          </p:cNvSpPr>
          <p:nvPr/>
        </p:nvSpPr>
        <p:spPr bwMode="auto">
          <a:xfrm rot="-563487">
            <a:off x="6419850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7" name="Oval 18"/>
          <p:cNvSpPr>
            <a:spLocks noChangeArrowheads="1"/>
          </p:cNvSpPr>
          <p:nvPr/>
        </p:nvSpPr>
        <p:spPr bwMode="auto">
          <a:xfrm rot="-738782">
            <a:off x="7546975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8" name="Oval 19"/>
          <p:cNvSpPr>
            <a:spLocks noChangeArrowheads="1"/>
          </p:cNvSpPr>
          <p:nvPr/>
        </p:nvSpPr>
        <p:spPr bwMode="auto">
          <a:xfrm rot="-738782">
            <a:off x="8051800" y="2433638"/>
            <a:ext cx="204788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89" name="Oval 20"/>
          <p:cNvSpPr>
            <a:spLocks noChangeArrowheads="1"/>
          </p:cNvSpPr>
          <p:nvPr/>
        </p:nvSpPr>
        <p:spPr bwMode="auto">
          <a:xfrm rot="-738782">
            <a:off x="6859588" y="1276350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0" name="Oval 21"/>
          <p:cNvSpPr>
            <a:spLocks noChangeArrowheads="1"/>
          </p:cNvSpPr>
          <p:nvPr/>
        </p:nvSpPr>
        <p:spPr bwMode="auto">
          <a:xfrm rot="-738782">
            <a:off x="8058150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1" name="Oval 22"/>
          <p:cNvSpPr>
            <a:spLocks noChangeArrowheads="1"/>
          </p:cNvSpPr>
          <p:nvPr/>
        </p:nvSpPr>
        <p:spPr bwMode="auto">
          <a:xfrm rot="-738782">
            <a:off x="3009900" y="2433638"/>
            <a:ext cx="204788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2" name="Oval 23"/>
          <p:cNvSpPr>
            <a:spLocks noChangeArrowheads="1"/>
          </p:cNvSpPr>
          <p:nvPr/>
        </p:nvSpPr>
        <p:spPr bwMode="auto">
          <a:xfrm rot="-738782">
            <a:off x="3016250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3" name="Oval 24"/>
          <p:cNvSpPr>
            <a:spLocks noChangeArrowheads="1"/>
          </p:cNvSpPr>
          <p:nvPr/>
        </p:nvSpPr>
        <p:spPr bwMode="auto">
          <a:xfrm rot="-738782">
            <a:off x="4678363" y="243363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4" name="Oval 25"/>
          <p:cNvSpPr>
            <a:spLocks noChangeArrowheads="1"/>
          </p:cNvSpPr>
          <p:nvPr/>
        </p:nvSpPr>
        <p:spPr bwMode="auto">
          <a:xfrm rot="-738782">
            <a:off x="4686300" y="17446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5" name="Oval 26"/>
          <p:cNvSpPr>
            <a:spLocks noChangeArrowheads="1"/>
          </p:cNvSpPr>
          <p:nvPr/>
        </p:nvSpPr>
        <p:spPr bwMode="auto">
          <a:xfrm rot="-738782">
            <a:off x="6364288" y="243363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6" name="Oval 27"/>
          <p:cNvSpPr>
            <a:spLocks noChangeArrowheads="1"/>
          </p:cNvSpPr>
          <p:nvPr/>
        </p:nvSpPr>
        <p:spPr bwMode="auto">
          <a:xfrm rot="-738782">
            <a:off x="6372225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7" name="Oval 28"/>
          <p:cNvSpPr>
            <a:spLocks noChangeArrowheads="1"/>
          </p:cNvSpPr>
          <p:nvPr/>
        </p:nvSpPr>
        <p:spPr bwMode="auto">
          <a:xfrm rot="-603999">
            <a:off x="1985963" y="3582988"/>
            <a:ext cx="568325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8" name="Oval 29"/>
          <p:cNvSpPr>
            <a:spLocks noChangeArrowheads="1"/>
          </p:cNvSpPr>
          <p:nvPr/>
        </p:nvSpPr>
        <p:spPr bwMode="auto">
          <a:xfrm rot="-563487">
            <a:off x="1377950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3999" name="Oval 30"/>
          <p:cNvSpPr>
            <a:spLocks noChangeArrowheads="1"/>
          </p:cNvSpPr>
          <p:nvPr/>
        </p:nvSpPr>
        <p:spPr bwMode="auto">
          <a:xfrm rot="-738782">
            <a:off x="1839913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0" name="Oval 31"/>
          <p:cNvSpPr>
            <a:spLocks noChangeArrowheads="1"/>
          </p:cNvSpPr>
          <p:nvPr/>
        </p:nvSpPr>
        <p:spPr bwMode="auto">
          <a:xfrm rot="-738782">
            <a:off x="1330325" y="341630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1" name="Oval 32"/>
          <p:cNvSpPr>
            <a:spLocks noChangeArrowheads="1"/>
          </p:cNvSpPr>
          <p:nvPr/>
        </p:nvSpPr>
        <p:spPr bwMode="auto">
          <a:xfrm rot="-738782">
            <a:off x="2532063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2" name="Oval 33"/>
          <p:cNvSpPr>
            <a:spLocks noChangeArrowheads="1"/>
          </p:cNvSpPr>
          <p:nvPr/>
        </p:nvSpPr>
        <p:spPr bwMode="auto">
          <a:xfrm rot="-738782">
            <a:off x="1357313" y="41068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3" name="Oval 34"/>
          <p:cNvSpPr>
            <a:spLocks noChangeArrowheads="1"/>
          </p:cNvSpPr>
          <p:nvPr/>
        </p:nvSpPr>
        <p:spPr bwMode="auto">
          <a:xfrm rot="-603999">
            <a:off x="3654425" y="3582988"/>
            <a:ext cx="569913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4" name="Oval 35"/>
          <p:cNvSpPr>
            <a:spLocks noChangeArrowheads="1"/>
          </p:cNvSpPr>
          <p:nvPr/>
        </p:nvSpPr>
        <p:spPr bwMode="auto">
          <a:xfrm rot="-563487">
            <a:off x="3046413" y="2949575"/>
            <a:ext cx="1812925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5" name="Oval 36"/>
          <p:cNvSpPr>
            <a:spLocks noChangeArrowheads="1"/>
          </p:cNvSpPr>
          <p:nvPr/>
        </p:nvSpPr>
        <p:spPr bwMode="auto">
          <a:xfrm rot="-738782">
            <a:off x="3508375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6" name="Oval 37"/>
          <p:cNvSpPr>
            <a:spLocks noChangeArrowheads="1"/>
          </p:cNvSpPr>
          <p:nvPr/>
        </p:nvSpPr>
        <p:spPr bwMode="auto">
          <a:xfrm rot="-738782">
            <a:off x="4202113" y="4578350"/>
            <a:ext cx="204787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7" name="Oval 38"/>
          <p:cNvSpPr>
            <a:spLocks noChangeArrowheads="1"/>
          </p:cNvSpPr>
          <p:nvPr/>
        </p:nvSpPr>
        <p:spPr bwMode="auto">
          <a:xfrm rot="-603999">
            <a:off x="5340350" y="3582988"/>
            <a:ext cx="569913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8" name="Oval 39"/>
          <p:cNvSpPr>
            <a:spLocks noChangeArrowheads="1"/>
          </p:cNvSpPr>
          <p:nvPr/>
        </p:nvSpPr>
        <p:spPr bwMode="auto">
          <a:xfrm rot="-563487">
            <a:off x="4733925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09" name="Oval 40"/>
          <p:cNvSpPr>
            <a:spLocks noChangeArrowheads="1"/>
          </p:cNvSpPr>
          <p:nvPr/>
        </p:nvSpPr>
        <p:spPr bwMode="auto">
          <a:xfrm rot="-738782">
            <a:off x="5195888" y="4595813"/>
            <a:ext cx="204787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0" name="Oval 41"/>
          <p:cNvSpPr>
            <a:spLocks noChangeArrowheads="1"/>
          </p:cNvSpPr>
          <p:nvPr/>
        </p:nvSpPr>
        <p:spPr bwMode="auto">
          <a:xfrm rot="-738782">
            <a:off x="5888038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1" name="Oval 42"/>
          <p:cNvSpPr>
            <a:spLocks noChangeArrowheads="1"/>
          </p:cNvSpPr>
          <p:nvPr/>
        </p:nvSpPr>
        <p:spPr bwMode="auto">
          <a:xfrm rot="-603999">
            <a:off x="7027863" y="3582988"/>
            <a:ext cx="568325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2" name="Oval 43"/>
          <p:cNvSpPr>
            <a:spLocks noChangeArrowheads="1"/>
          </p:cNvSpPr>
          <p:nvPr/>
        </p:nvSpPr>
        <p:spPr bwMode="auto">
          <a:xfrm rot="-563487">
            <a:off x="6419850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3" name="Oval 44"/>
          <p:cNvSpPr>
            <a:spLocks noChangeArrowheads="1"/>
          </p:cNvSpPr>
          <p:nvPr/>
        </p:nvSpPr>
        <p:spPr bwMode="auto">
          <a:xfrm rot="-738782">
            <a:off x="6881813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4" name="Oval 45"/>
          <p:cNvSpPr>
            <a:spLocks noChangeArrowheads="1"/>
          </p:cNvSpPr>
          <p:nvPr/>
        </p:nvSpPr>
        <p:spPr bwMode="auto">
          <a:xfrm rot="-738782">
            <a:off x="8051800" y="40814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5" name="Oval 46"/>
          <p:cNvSpPr>
            <a:spLocks noChangeArrowheads="1"/>
          </p:cNvSpPr>
          <p:nvPr/>
        </p:nvSpPr>
        <p:spPr bwMode="auto">
          <a:xfrm rot="-738782">
            <a:off x="7573963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6" name="Oval 47"/>
          <p:cNvSpPr>
            <a:spLocks noChangeArrowheads="1"/>
          </p:cNvSpPr>
          <p:nvPr/>
        </p:nvSpPr>
        <p:spPr bwMode="auto">
          <a:xfrm rot="-738782">
            <a:off x="8058150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7" name="Oval 48"/>
          <p:cNvSpPr>
            <a:spLocks noChangeArrowheads="1"/>
          </p:cNvSpPr>
          <p:nvPr/>
        </p:nvSpPr>
        <p:spPr bwMode="auto">
          <a:xfrm rot="-738782">
            <a:off x="3009900" y="40814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8" name="Oval 49"/>
          <p:cNvSpPr>
            <a:spLocks noChangeArrowheads="1"/>
          </p:cNvSpPr>
          <p:nvPr/>
        </p:nvSpPr>
        <p:spPr bwMode="auto">
          <a:xfrm rot="-738782">
            <a:off x="3016250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19" name="Oval 50"/>
          <p:cNvSpPr>
            <a:spLocks noChangeArrowheads="1"/>
          </p:cNvSpPr>
          <p:nvPr/>
        </p:nvSpPr>
        <p:spPr bwMode="auto">
          <a:xfrm rot="-738782">
            <a:off x="4678363" y="40814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20" name="Oval 51"/>
          <p:cNvSpPr>
            <a:spLocks noChangeArrowheads="1"/>
          </p:cNvSpPr>
          <p:nvPr/>
        </p:nvSpPr>
        <p:spPr bwMode="auto">
          <a:xfrm rot="-738782">
            <a:off x="4686300" y="3394075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21" name="Oval 52"/>
          <p:cNvSpPr>
            <a:spLocks noChangeArrowheads="1"/>
          </p:cNvSpPr>
          <p:nvPr/>
        </p:nvSpPr>
        <p:spPr bwMode="auto">
          <a:xfrm rot="-738782">
            <a:off x="6364288" y="40814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022" name="Oval 53"/>
          <p:cNvSpPr>
            <a:spLocks noChangeArrowheads="1"/>
          </p:cNvSpPr>
          <p:nvPr/>
        </p:nvSpPr>
        <p:spPr bwMode="auto">
          <a:xfrm rot="-738782">
            <a:off x="6372225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 rot="-738782">
            <a:off x="1839913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 rot="-738782">
            <a:off x="2532063" y="293052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 rot="-738782">
            <a:off x="3508375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 rot="-738782">
            <a:off x="4202113" y="2930525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 rot="-738782">
            <a:off x="5195888" y="2947988"/>
            <a:ext cx="204787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 rot="-738782">
            <a:off x="5888038" y="293052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 rot="-738782">
            <a:off x="6881813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 rot="-738782">
            <a:off x="7573963" y="293052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819775" y="2800350"/>
            <a:ext cx="412750" cy="457200"/>
            <a:chOff x="2610" y="3268"/>
            <a:chExt cx="260" cy="288"/>
          </a:xfrm>
        </p:grpSpPr>
        <p:sp>
          <p:nvSpPr>
            <p:cNvPr id="84064" name="Oval 63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65" name="Text Box 64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7502525" y="2800350"/>
            <a:ext cx="412750" cy="457200"/>
            <a:chOff x="2610" y="3268"/>
            <a:chExt cx="260" cy="288"/>
          </a:xfrm>
        </p:grpSpPr>
        <p:sp>
          <p:nvSpPr>
            <p:cNvPr id="84062" name="Oval 66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63" name="Text Box 67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1762125" y="2819400"/>
            <a:ext cx="412750" cy="457200"/>
            <a:chOff x="2610" y="3268"/>
            <a:chExt cx="260" cy="288"/>
          </a:xfrm>
        </p:grpSpPr>
        <p:sp>
          <p:nvSpPr>
            <p:cNvPr id="84060" name="Oval 69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61" name="Text Box 70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2460625" y="2800350"/>
            <a:ext cx="412750" cy="457200"/>
            <a:chOff x="2610" y="3268"/>
            <a:chExt cx="260" cy="288"/>
          </a:xfrm>
        </p:grpSpPr>
        <p:sp>
          <p:nvSpPr>
            <p:cNvPr id="84058" name="Oval 72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59" name="Text Box 73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3438525" y="2813050"/>
            <a:ext cx="412750" cy="457200"/>
            <a:chOff x="2610" y="3268"/>
            <a:chExt cx="260" cy="288"/>
          </a:xfrm>
        </p:grpSpPr>
        <p:sp>
          <p:nvSpPr>
            <p:cNvPr id="84056" name="Oval 75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57" name="Text Box 76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130675" y="2800350"/>
            <a:ext cx="412750" cy="457200"/>
            <a:chOff x="2610" y="3268"/>
            <a:chExt cx="260" cy="288"/>
          </a:xfrm>
        </p:grpSpPr>
        <p:sp>
          <p:nvSpPr>
            <p:cNvPr id="84054" name="Oval 78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55" name="Text Box 79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5121275" y="2819400"/>
            <a:ext cx="412750" cy="457200"/>
            <a:chOff x="2610" y="3268"/>
            <a:chExt cx="260" cy="288"/>
          </a:xfrm>
        </p:grpSpPr>
        <p:sp>
          <p:nvSpPr>
            <p:cNvPr id="84052" name="Oval 81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53" name="Text Box 82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6810375" y="2825750"/>
            <a:ext cx="412750" cy="457200"/>
            <a:chOff x="2610" y="3268"/>
            <a:chExt cx="260" cy="288"/>
          </a:xfrm>
        </p:grpSpPr>
        <p:sp>
          <p:nvSpPr>
            <p:cNvPr id="84050" name="Oval 84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51" name="Text Box 85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84039" name="Group 86"/>
          <p:cNvGrpSpPr>
            <a:grpSpLocks/>
          </p:cNvGrpSpPr>
          <p:nvPr/>
        </p:nvGrpSpPr>
        <p:grpSpPr bwMode="auto">
          <a:xfrm>
            <a:off x="3368675" y="5032375"/>
            <a:ext cx="2274888" cy="828675"/>
            <a:chOff x="2144" y="3387"/>
            <a:chExt cx="1433" cy="522"/>
          </a:xfrm>
        </p:grpSpPr>
        <p:sp>
          <p:nvSpPr>
            <p:cNvPr id="84043" name="Rectangle 87"/>
            <p:cNvSpPr>
              <a:spLocks noChangeArrowheads="1"/>
            </p:cNvSpPr>
            <p:nvPr/>
          </p:nvSpPr>
          <p:spPr bwMode="auto">
            <a:xfrm>
              <a:off x="2144" y="3396"/>
              <a:ext cx="1342" cy="47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44" name="Oval 88"/>
            <p:cNvSpPr>
              <a:spLocks noChangeArrowheads="1"/>
            </p:cNvSpPr>
            <p:nvPr/>
          </p:nvSpPr>
          <p:spPr bwMode="auto">
            <a:xfrm rot="-738782">
              <a:off x="2293" y="3440"/>
              <a:ext cx="130" cy="13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4045" name="Text Box 89"/>
            <p:cNvSpPr txBox="1">
              <a:spLocks noChangeArrowheads="1"/>
            </p:cNvSpPr>
            <p:nvPr/>
          </p:nvSpPr>
          <p:spPr bwMode="auto">
            <a:xfrm>
              <a:off x="2478" y="3387"/>
              <a:ext cx="1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= electrones</a:t>
              </a:r>
            </a:p>
          </p:txBody>
        </p:sp>
        <p:grpSp>
          <p:nvGrpSpPr>
            <p:cNvPr id="84046" name="Group 90"/>
            <p:cNvGrpSpPr>
              <a:grpSpLocks/>
            </p:cNvGrpSpPr>
            <p:nvPr/>
          </p:nvGrpSpPr>
          <p:grpSpPr bwMode="auto">
            <a:xfrm>
              <a:off x="2247" y="3621"/>
              <a:ext cx="260" cy="288"/>
              <a:chOff x="2610" y="3268"/>
              <a:chExt cx="260" cy="288"/>
            </a:xfrm>
          </p:grpSpPr>
          <p:sp>
            <p:nvSpPr>
              <p:cNvPr id="84048" name="Oval 91"/>
              <p:cNvSpPr>
                <a:spLocks noChangeArrowheads="1"/>
              </p:cNvSpPr>
              <p:nvPr/>
            </p:nvSpPr>
            <p:spPr bwMode="auto">
              <a:xfrm rot="-738782">
                <a:off x="2654" y="3346"/>
                <a:ext cx="130" cy="13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4049" name="Text Box 92"/>
              <p:cNvSpPr txBox="1">
                <a:spLocks noChangeArrowheads="1"/>
              </p:cNvSpPr>
              <p:nvPr/>
            </p:nvSpPr>
            <p:spPr bwMode="auto">
              <a:xfrm>
                <a:off x="2610" y="3268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84047" name="Text Box 93"/>
            <p:cNvSpPr txBox="1">
              <a:spLocks noChangeArrowheads="1"/>
            </p:cNvSpPr>
            <p:nvPr/>
          </p:nvSpPr>
          <p:spPr bwMode="auto">
            <a:xfrm>
              <a:off x="2478" y="3645"/>
              <a:ext cx="1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= huecos</a:t>
              </a:r>
            </a:p>
          </p:txBody>
        </p:sp>
      </p:grpSp>
      <p:sp>
        <p:nvSpPr>
          <p:cNvPr id="84040" name="Text Box 9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FF"/>
                </a:solidFill>
              </a:rPr>
              <a:t>Desplazamiento de cargas en semiconductores</a:t>
            </a:r>
          </a:p>
        </p:txBody>
      </p:sp>
      <p:sp>
        <p:nvSpPr>
          <p:cNvPr id="22623" name="Text Box 95"/>
          <p:cNvSpPr txBox="1">
            <a:spLocks noChangeArrowheads="1"/>
          </p:cNvSpPr>
          <p:nvPr/>
        </p:nvSpPr>
        <p:spPr bwMode="auto">
          <a:xfrm>
            <a:off x="3492500" y="620713"/>
            <a:ext cx="16557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¡Un solo click!</a:t>
            </a:r>
          </a:p>
        </p:txBody>
      </p:sp>
      <p:sp>
        <p:nvSpPr>
          <p:cNvPr id="96" name="95 CuadroTexto"/>
          <p:cNvSpPr txBox="1">
            <a:spLocks noChangeArrowheads="1"/>
          </p:cNvSpPr>
          <p:nvPr/>
        </p:nvSpPr>
        <p:spPr bwMode="auto">
          <a:xfrm>
            <a:off x="628650" y="5984875"/>
            <a:ext cx="790892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Los electrones, al desplazarse por acción del campo eléctrico, dejan en su lugar una carencia de carga negativa o “hueco de carácter positivo” 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92593E-6 L -0.1592 -5.92593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7037E-7 L -0.07621 3.7037E-7 " pathEditMode="relative" ptsTypes="AA">
                                      <p:cBhvr>
                                        <p:cTn id="18" dur="2000" fill="hold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255 L -0.10678 -0.00255 " pathEditMode="relative" ptsTypes="AA">
                                      <p:cBhvr>
                                        <p:cTn id="27" dur="2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3.7037E-7 L -0.07587 3.7037E-7 " pathEditMode="relative" ptsTypes="AA">
                                      <p:cBhvr>
                                        <p:cTn id="36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92593E-6 L -0.10659 -5.92593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2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55 L -0.07587 0.00255 " pathEditMode="relative" ptsTypes="AA">
                                      <p:cBhvr>
                                        <p:cTn id="54" dur="20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07407E-6 L -0.10833 -4.07407E-6 " pathEditMode="relative" ptsTypes="AA">
                                      <p:cBhvr>
                                        <p:cTn id="63" dur="2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75 4.0740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2" grpId="0" animBg="1"/>
      <p:bldP spid="22583" grpId="0" animBg="1"/>
      <p:bldP spid="22584" grpId="0" animBg="1"/>
      <p:bldP spid="22585" grpId="0" animBg="1"/>
      <p:bldP spid="22586" grpId="0" animBg="1"/>
      <p:bldP spid="22587" grpId="0" animBg="1"/>
      <p:bldP spid="22588" grpId="0" animBg="1"/>
      <p:bldP spid="22589" grpId="0" animBg="1"/>
      <p:bldP spid="22623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82 Grupo"/>
          <p:cNvGrpSpPr>
            <a:grpSpLocks/>
          </p:cNvGrpSpPr>
          <p:nvPr/>
        </p:nvGrpSpPr>
        <p:grpSpPr bwMode="auto">
          <a:xfrm>
            <a:off x="474663" y="1089025"/>
            <a:ext cx="8669337" cy="3848100"/>
            <a:chOff x="475012" y="1089705"/>
            <a:chExt cx="8668988" cy="3847606"/>
          </a:xfrm>
        </p:grpSpPr>
        <p:sp>
          <p:nvSpPr>
            <p:cNvPr id="85068" name="Text Box 21"/>
            <p:cNvSpPr txBox="1">
              <a:spLocks noChangeArrowheads="1"/>
            </p:cNvSpPr>
            <p:nvPr/>
          </p:nvSpPr>
          <p:spPr bwMode="auto">
            <a:xfrm>
              <a:off x="8386576" y="2703738"/>
              <a:ext cx="757424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000" b="1">
                  <a:solidFill>
                    <a:srgbClr val="7DDDFF"/>
                  </a:solidFill>
                </a:rPr>
                <a:t>E</a:t>
              </a:r>
            </a:p>
          </p:txBody>
        </p:sp>
        <p:sp>
          <p:nvSpPr>
            <p:cNvPr id="85069" name="Line 22"/>
            <p:cNvSpPr>
              <a:spLocks noChangeShapeType="1"/>
            </p:cNvSpPr>
            <p:nvPr/>
          </p:nvSpPr>
          <p:spPr bwMode="auto">
            <a:xfrm>
              <a:off x="8474509" y="2799689"/>
              <a:ext cx="319757" cy="0"/>
            </a:xfrm>
            <a:prstGeom prst="line">
              <a:avLst/>
            </a:prstGeom>
            <a:noFill/>
            <a:ln w="9525">
              <a:solidFill>
                <a:srgbClr val="7DDD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85070" name="107 Grupo"/>
            <p:cNvGrpSpPr>
              <a:grpSpLocks/>
            </p:cNvGrpSpPr>
            <p:nvPr/>
          </p:nvGrpSpPr>
          <p:grpSpPr bwMode="auto">
            <a:xfrm>
              <a:off x="475012" y="1089705"/>
              <a:ext cx="7835819" cy="3847606"/>
              <a:chOff x="475012" y="1089705"/>
              <a:chExt cx="7835819" cy="3847606"/>
            </a:xfrm>
          </p:grpSpPr>
          <p:sp>
            <p:nvSpPr>
              <p:cNvPr id="85071" name="Line 14"/>
              <p:cNvSpPr>
                <a:spLocks noChangeShapeType="1"/>
              </p:cNvSpPr>
              <p:nvPr/>
            </p:nvSpPr>
            <p:spPr bwMode="auto">
              <a:xfrm>
                <a:off x="475012" y="3037259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5072" name="Line 14"/>
              <p:cNvSpPr>
                <a:spLocks noChangeShapeType="1"/>
              </p:cNvSpPr>
              <p:nvPr/>
            </p:nvSpPr>
            <p:spPr bwMode="auto">
              <a:xfrm>
                <a:off x="475012" y="2182235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5073" name="Line 14"/>
              <p:cNvSpPr>
                <a:spLocks noChangeShapeType="1"/>
              </p:cNvSpPr>
              <p:nvPr/>
            </p:nvSpPr>
            <p:spPr bwMode="auto">
              <a:xfrm>
                <a:off x="475012" y="1089705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5074" name="Line 14"/>
              <p:cNvSpPr>
                <a:spLocks noChangeShapeType="1"/>
              </p:cNvSpPr>
              <p:nvPr/>
            </p:nvSpPr>
            <p:spPr bwMode="auto">
              <a:xfrm>
                <a:off x="475012" y="3856656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5075" name="Line 14"/>
              <p:cNvSpPr>
                <a:spLocks noChangeShapeType="1"/>
              </p:cNvSpPr>
              <p:nvPr/>
            </p:nvSpPr>
            <p:spPr bwMode="auto">
              <a:xfrm>
                <a:off x="475012" y="4937311"/>
                <a:ext cx="7835819" cy="0"/>
              </a:xfrm>
              <a:prstGeom prst="line">
                <a:avLst/>
              </a:prstGeom>
              <a:noFill/>
              <a:ln w="38100">
                <a:solidFill>
                  <a:srgbClr val="7DDD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84995" name="Oval 2"/>
          <p:cNvSpPr>
            <a:spLocks noChangeArrowheads="1"/>
          </p:cNvSpPr>
          <p:nvPr/>
        </p:nvSpPr>
        <p:spPr bwMode="auto">
          <a:xfrm rot="-603999">
            <a:off x="1985963" y="1933575"/>
            <a:ext cx="568325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996" name="Oval 3"/>
          <p:cNvSpPr>
            <a:spLocks noChangeArrowheads="1"/>
          </p:cNvSpPr>
          <p:nvPr/>
        </p:nvSpPr>
        <p:spPr bwMode="auto">
          <a:xfrm rot="-563487">
            <a:off x="1377950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997" name="Oval 4"/>
          <p:cNvSpPr>
            <a:spLocks noChangeArrowheads="1"/>
          </p:cNvSpPr>
          <p:nvPr/>
        </p:nvSpPr>
        <p:spPr bwMode="auto">
          <a:xfrm rot="-738782">
            <a:off x="2505075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998" name="Oval 5"/>
          <p:cNvSpPr>
            <a:spLocks noChangeArrowheads="1"/>
          </p:cNvSpPr>
          <p:nvPr/>
        </p:nvSpPr>
        <p:spPr bwMode="auto">
          <a:xfrm rot="-738782">
            <a:off x="1330325" y="176847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4999" name="Oval 6"/>
          <p:cNvSpPr>
            <a:spLocks noChangeArrowheads="1"/>
          </p:cNvSpPr>
          <p:nvPr/>
        </p:nvSpPr>
        <p:spPr bwMode="auto">
          <a:xfrm rot="-738782">
            <a:off x="1817688" y="1276350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0" name="Oval 7"/>
          <p:cNvSpPr>
            <a:spLocks noChangeArrowheads="1"/>
          </p:cNvSpPr>
          <p:nvPr/>
        </p:nvSpPr>
        <p:spPr bwMode="auto">
          <a:xfrm rot="-738782">
            <a:off x="1357313" y="24574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1" name="Oval 8"/>
          <p:cNvSpPr>
            <a:spLocks noChangeArrowheads="1"/>
          </p:cNvSpPr>
          <p:nvPr/>
        </p:nvSpPr>
        <p:spPr bwMode="auto">
          <a:xfrm rot="-603999">
            <a:off x="3654425" y="1933575"/>
            <a:ext cx="569913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2" name="Oval 9"/>
          <p:cNvSpPr>
            <a:spLocks noChangeArrowheads="1"/>
          </p:cNvSpPr>
          <p:nvPr/>
        </p:nvSpPr>
        <p:spPr bwMode="auto">
          <a:xfrm rot="-563487">
            <a:off x="3046413" y="1301750"/>
            <a:ext cx="1812925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3" name="Oval 10"/>
          <p:cNvSpPr>
            <a:spLocks noChangeArrowheads="1"/>
          </p:cNvSpPr>
          <p:nvPr/>
        </p:nvSpPr>
        <p:spPr bwMode="auto">
          <a:xfrm rot="-738782">
            <a:off x="4173538" y="12684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4" name="Oval 11"/>
          <p:cNvSpPr>
            <a:spLocks noChangeArrowheads="1"/>
          </p:cNvSpPr>
          <p:nvPr/>
        </p:nvSpPr>
        <p:spPr bwMode="auto">
          <a:xfrm rot="-738782">
            <a:off x="3486150" y="1276350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5" name="Oval 12"/>
          <p:cNvSpPr>
            <a:spLocks noChangeArrowheads="1"/>
          </p:cNvSpPr>
          <p:nvPr/>
        </p:nvSpPr>
        <p:spPr bwMode="auto">
          <a:xfrm rot="-603999">
            <a:off x="5340350" y="1933575"/>
            <a:ext cx="569913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6" name="Oval 13"/>
          <p:cNvSpPr>
            <a:spLocks noChangeArrowheads="1"/>
          </p:cNvSpPr>
          <p:nvPr/>
        </p:nvSpPr>
        <p:spPr bwMode="auto">
          <a:xfrm rot="-563487">
            <a:off x="4733925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7" name="Oval 14"/>
          <p:cNvSpPr>
            <a:spLocks noChangeArrowheads="1"/>
          </p:cNvSpPr>
          <p:nvPr/>
        </p:nvSpPr>
        <p:spPr bwMode="auto">
          <a:xfrm rot="-738782">
            <a:off x="5861050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8" name="Oval 15"/>
          <p:cNvSpPr>
            <a:spLocks noChangeArrowheads="1"/>
          </p:cNvSpPr>
          <p:nvPr/>
        </p:nvSpPr>
        <p:spPr bwMode="auto">
          <a:xfrm rot="-738782">
            <a:off x="5172075" y="1276350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09" name="Oval 16"/>
          <p:cNvSpPr>
            <a:spLocks noChangeArrowheads="1"/>
          </p:cNvSpPr>
          <p:nvPr/>
        </p:nvSpPr>
        <p:spPr bwMode="auto">
          <a:xfrm rot="-603999">
            <a:off x="7027863" y="1933575"/>
            <a:ext cx="568325" cy="5699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0" name="Oval 17"/>
          <p:cNvSpPr>
            <a:spLocks noChangeArrowheads="1"/>
          </p:cNvSpPr>
          <p:nvPr/>
        </p:nvSpPr>
        <p:spPr bwMode="auto">
          <a:xfrm rot="-563487">
            <a:off x="6419850" y="1301750"/>
            <a:ext cx="1811338" cy="18113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1" name="Oval 18"/>
          <p:cNvSpPr>
            <a:spLocks noChangeArrowheads="1"/>
          </p:cNvSpPr>
          <p:nvPr/>
        </p:nvSpPr>
        <p:spPr bwMode="auto">
          <a:xfrm rot="-738782">
            <a:off x="7546975" y="126841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2" name="Oval 19"/>
          <p:cNvSpPr>
            <a:spLocks noChangeArrowheads="1"/>
          </p:cNvSpPr>
          <p:nvPr/>
        </p:nvSpPr>
        <p:spPr bwMode="auto">
          <a:xfrm rot="-738782">
            <a:off x="8051800" y="2433638"/>
            <a:ext cx="204788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3" name="Oval 20"/>
          <p:cNvSpPr>
            <a:spLocks noChangeArrowheads="1"/>
          </p:cNvSpPr>
          <p:nvPr/>
        </p:nvSpPr>
        <p:spPr bwMode="auto">
          <a:xfrm rot="-738782">
            <a:off x="6859588" y="1276350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4" name="Oval 21"/>
          <p:cNvSpPr>
            <a:spLocks noChangeArrowheads="1"/>
          </p:cNvSpPr>
          <p:nvPr/>
        </p:nvSpPr>
        <p:spPr bwMode="auto">
          <a:xfrm rot="-738782">
            <a:off x="8058150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5" name="Oval 22"/>
          <p:cNvSpPr>
            <a:spLocks noChangeArrowheads="1"/>
          </p:cNvSpPr>
          <p:nvPr/>
        </p:nvSpPr>
        <p:spPr bwMode="auto">
          <a:xfrm rot="-738782">
            <a:off x="3009900" y="2433638"/>
            <a:ext cx="204788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6" name="Oval 23"/>
          <p:cNvSpPr>
            <a:spLocks noChangeArrowheads="1"/>
          </p:cNvSpPr>
          <p:nvPr/>
        </p:nvSpPr>
        <p:spPr bwMode="auto">
          <a:xfrm rot="-738782">
            <a:off x="3016250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7" name="Oval 24"/>
          <p:cNvSpPr>
            <a:spLocks noChangeArrowheads="1"/>
          </p:cNvSpPr>
          <p:nvPr/>
        </p:nvSpPr>
        <p:spPr bwMode="auto">
          <a:xfrm rot="-738782">
            <a:off x="4678363" y="243363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8" name="Oval 25"/>
          <p:cNvSpPr>
            <a:spLocks noChangeArrowheads="1"/>
          </p:cNvSpPr>
          <p:nvPr/>
        </p:nvSpPr>
        <p:spPr bwMode="auto">
          <a:xfrm rot="-738782">
            <a:off x="4686300" y="17446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19" name="Oval 26"/>
          <p:cNvSpPr>
            <a:spLocks noChangeArrowheads="1"/>
          </p:cNvSpPr>
          <p:nvPr/>
        </p:nvSpPr>
        <p:spPr bwMode="auto">
          <a:xfrm rot="-738782">
            <a:off x="6364288" y="243363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0" name="Oval 27"/>
          <p:cNvSpPr>
            <a:spLocks noChangeArrowheads="1"/>
          </p:cNvSpPr>
          <p:nvPr/>
        </p:nvSpPr>
        <p:spPr bwMode="auto">
          <a:xfrm rot="-738782">
            <a:off x="6372225" y="17446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1" name="Oval 28"/>
          <p:cNvSpPr>
            <a:spLocks noChangeArrowheads="1"/>
          </p:cNvSpPr>
          <p:nvPr/>
        </p:nvSpPr>
        <p:spPr bwMode="auto">
          <a:xfrm rot="-603999">
            <a:off x="1985963" y="3582988"/>
            <a:ext cx="568325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2" name="Oval 29"/>
          <p:cNvSpPr>
            <a:spLocks noChangeArrowheads="1"/>
          </p:cNvSpPr>
          <p:nvPr/>
        </p:nvSpPr>
        <p:spPr bwMode="auto">
          <a:xfrm rot="-563487">
            <a:off x="1377950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3" name="Oval 30"/>
          <p:cNvSpPr>
            <a:spLocks noChangeArrowheads="1"/>
          </p:cNvSpPr>
          <p:nvPr/>
        </p:nvSpPr>
        <p:spPr bwMode="auto">
          <a:xfrm rot="-738782">
            <a:off x="1839913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4" name="Oval 31"/>
          <p:cNvSpPr>
            <a:spLocks noChangeArrowheads="1"/>
          </p:cNvSpPr>
          <p:nvPr/>
        </p:nvSpPr>
        <p:spPr bwMode="auto">
          <a:xfrm rot="-738782">
            <a:off x="1330325" y="341630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5" name="Oval 32"/>
          <p:cNvSpPr>
            <a:spLocks noChangeArrowheads="1"/>
          </p:cNvSpPr>
          <p:nvPr/>
        </p:nvSpPr>
        <p:spPr bwMode="auto">
          <a:xfrm rot="-738782">
            <a:off x="2532063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6" name="Oval 33"/>
          <p:cNvSpPr>
            <a:spLocks noChangeArrowheads="1"/>
          </p:cNvSpPr>
          <p:nvPr/>
        </p:nvSpPr>
        <p:spPr bwMode="auto">
          <a:xfrm rot="-738782">
            <a:off x="1357313" y="41068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7" name="Oval 34"/>
          <p:cNvSpPr>
            <a:spLocks noChangeArrowheads="1"/>
          </p:cNvSpPr>
          <p:nvPr/>
        </p:nvSpPr>
        <p:spPr bwMode="auto">
          <a:xfrm rot="-603999">
            <a:off x="3654425" y="3582988"/>
            <a:ext cx="569913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8" name="Oval 35"/>
          <p:cNvSpPr>
            <a:spLocks noChangeArrowheads="1"/>
          </p:cNvSpPr>
          <p:nvPr/>
        </p:nvSpPr>
        <p:spPr bwMode="auto">
          <a:xfrm rot="-563487">
            <a:off x="3046413" y="2949575"/>
            <a:ext cx="1812925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29" name="Oval 36"/>
          <p:cNvSpPr>
            <a:spLocks noChangeArrowheads="1"/>
          </p:cNvSpPr>
          <p:nvPr/>
        </p:nvSpPr>
        <p:spPr bwMode="auto">
          <a:xfrm rot="-738782">
            <a:off x="3508375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0" name="Oval 37"/>
          <p:cNvSpPr>
            <a:spLocks noChangeArrowheads="1"/>
          </p:cNvSpPr>
          <p:nvPr/>
        </p:nvSpPr>
        <p:spPr bwMode="auto">
          <a:xfrm rot="-738782">
            <a:off x="4202113" y="4578350"/>
            <a:ext cx="204787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1" name="Oval 38"/>
          <p:cNvSpPr>
            <a:spLocks noChangeArrowheads="1"/>
          </p:cNvSpPr>
          <p:nvPr/>
        </p:nvSpPr>
        <p:spPr bwMode="auto">
          <a:xfrm rot="-603999">
            <a:off x="5340350" y="3582988"/>
            <a:ext cx="569913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2" name="Oval 39"/>
          <p:cNvSpPr>
            <a:spLocks noChangeArrowheads="1"/>
          </p:cNvSpPr>
          <p:nvPr/>
        </p:nvSpPr>
        <p:spPr bwMode="auto">
          <a:xfrm rot="-563487">
            <a:off x="4733925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3" name="Oval 40"/>
          <p:cNvSpPr>
            <a:spLocks noChangeArrowheads="1"/>
          </p:cNvSpPr>
          <p:nvPr/>
        </p:nvSpPr>
        <p:spPr bwMode="auto">
          <a:xfrm rot="-738782">
            <a:off x="5195888" y="4595813"/>
            <a:ext cx="204787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4" name="Oval 41"/>
          <p:cNvSpPr>
            <a:spLocks noChangeArrowheads="1"/>
          </p:cNvSpPr>
          <p:nvPr/>
        </p:nvSpPr>
        <p:spPr bwMode="auto">
          <a:xfrm rot="-738782">
            <a:off x="5888038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5" name="Oval 42"/>
          <p:cNvSpPr>
            <a:spLocks noChangeArrowheads="1"/>
          </p:cNvSpPr>
          <p:nvPr/>
        </p:nvSpPr>
        <p:spPr bwMode="auto">
          <a:xfrm rot="-603999">
            <a:off x="7027863" y="3582988"/>
            <a:ext cx="568325" cy="569912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6" name="Oval 43"/>
          <p:cNvSpPr>
            <a:spLocks noChangeArrowheads="1"/>
          </p:cNvSpPr>
          <p:nvPr/>
        </p:nvSpPr>
        <p:spPr bwMode="auto">
          <a:xfrm rot="-563487">
            <a:off x="6419850" y="2949575"/>
            <a:ext cx="1811338" cy="1812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7" name="Oval 44"/>
          <p:cNvSpPr>
            <a:spLocks noChangeArrowheads="1"/>
          </p:cNvSpPr>
          <p:nvPr/>
        </p:nvSpPr>
        <p:spPr bwMode="auto">
          <a:xfrm rot="-738782">
            <a:off x="6881813" y="459581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8" name="Oval 45"/>
          <p:cNvSpPr>
            <a:spLocks noChangeArrowheads="1"/>
          </p:cNvSpPr>
          <p:nvPr/>
        </p:nvSpPr>
        <p:spPr bwMode="auto">
          <a:xfrm rot="-738782">
            <a:off x="8051800" y="40814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39" name="Oval 46"/>
          <p:cNvSpPr>
            <a:spLocks noChangeArrowheads="1"/>
          </p:cNvSpPr>
          <p:nvPr/>
        </p:nvSpPr>
        <p:spPr bwMode="auto">
          <a:xfrm rot="-738782">
            <a:off x="7573963" y="4578350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0" name="Oval 47"/>
          <p:cNvSpPr>
            <a:spLocks noChangeArrowheads="1"/>
          </p:cNvSpPr>
          <p:nvPr/>
        </p:nvSpPr>
        <p:spPr bwMode="auto">
          <a:xfrm rot="-738782">
            <a:off x="8058150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1" name="Oval 48"/>
          <p:cNvSpPr>
            <a:spLocks noChangeArrowheads="1"/>
          </p:cNvSpPr>
          <p:nvPr/>
        </p:nvSpPr>
        <p:spPr bwMode="auto">
          <a:xfrm rot="-738782">
            <a:off x="3009900" y="4081463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2" name="Oval 49"/>
          <p:cNvSpPr>
            <a:spLocks noChangeArrowheads="1"/>
          </p:cNvSpPr>
          <p:nvPr/>
        </p:nvSpPr>
        <p:spPr bwMode="auto">
          <a:xfrm rot="-738782">
            <a:off x="3016250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3" name="Oval 50"/>
          <p:cNvSpPr>
            <a:spLocks noChangeArrowheads="1"/>
          </p:cNvSpPr>
          <p:nvPr/>
        </p:nvSpPr>
        <p:spPr bwMode="auto">
          <a:xfrm rot="-738782">
            <a:off x="4678363" y="40814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4" name="Oval 51"/>
          <p:cNvSpPr>
            <a:spLocks noChangeArrowheads="1"/>
          </p:cNvSpPr>
          <p:nvPr/>
        </p:nvSpPr>
        <p:spPr bwMode="auto">
          <a:xfrm rot="-738782">
            <a:off x="4686300" y="3394075"/>
            <a:ext cx="204788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5" name="Oval 52"/>
          <p:cNvSpPr>
            <a:spLocks noChangeArrowheads="1"/>
          </p:cNvSpPr>
          <p:nvPr/>
        </p:nvSpPr>
        <p:spPr bwMode="auto">
          <a:xfrm rot="-738782">
            <a:off x="6364288" y="4081463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6" name="Oval 53"/>
          <p:cNvSpPr>
            <a:spLocks noChangeArrowheads="1"/>
          </p:cNvSpPr>
          <p:nvPr/>
        </p:nvSpPr>
        <p:spPr bwMode="auto">
          <a:xfrm rot="-738782">
            <a:off x="6372225" y="3394075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7" name="Oval 54"/>
          <p:cNvSpPr>
            <a:spLocks noChangeArrowheads="1"/>
          </p:cNvSpPr>
          <p:nvPr/>
        </p:nvSpPr>
        <p:spPr bwMode="auto">
          <a:xfrm rot="-738782">
            <a:off x="1839913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8" name="Oval 55"/>
          <p:cNvSpPr>
            <a:spLocks noChangeArrowheads="1"/>
          </p:cNvSpPr>
          <p:nvPr/>
        </p:nvSpPr>
        <p:spPr bwMode="auto">
          <a:xfrm rot="-738782">
            <a:off x="2532063" y="293052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49" name="Oval 56"/>
          <p:cNvSpPr>
            <a:spLocks noChangeArrowheads="1"/>
          </p:cNvSpPr>
          <p:nvPr/>
        </p:nvSpPr>
        <p:spPr bwMode="auto">
          <a:xfrm rot="-738782">
            <a:off x="3508375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50" name="Oval 57"/>
          <p:cNvSpPr>
            <a:spLocks noChangeArrowheads="1"/>
          </p:cNvSpPr>
          <p:nvPr/>
        </p:nvSpPr>
        <p:spPr bwMode="auto">
          <a:xfrm rot="-738782">
            <a:off x="4202113" y="2930525"/>
            <a:ext cx="204787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51" name="Oval 58"/>
          <p:cNvSpPr>
            <a:spLocks noChangeArrowheads="1"/>
          </p:cNvSpPr>
          <p:nvPr/>
        </p:nvSpPr>
        <p:spPr bwMode="auto">
          <a:xfrm rot="-738782">
            <a:off x="5195888" y="2947988"/>
            <a:ext cx="204787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52" name="Oval 59"/>
          <p:cNvSpPr>
            <a:spLocks noChangeArrowheads="1"/>
          </p:cNvSpPr>
          <p:nvPr/>
        </p:nvSpPr>
        <p:spPr bwMode="auto">
          <a:xfrm rot="-738782">
            <a:off x="5888038" y="2930525"/>
            <a:ext cx="206375" cy="2047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53" name="Oval 60"/>
          <p:cNvSpPr>
            <a:spLocks noChangeArrowheads="1"/>
          </p:cNvSpPr>
          <p:nvPr/>
        </p:nvSpPr>
        <p:spPr bwMode="auto">
          <a:xfrm rot="-738782">
            <a:off x="6881813" y="2947988"/>
            <a:ext cx="206375" cy="20478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762125" y="2813050"/>
            <a:ext cx="412750" cy="457200"/>
            <a:chOff x="2610" y="3268"/>
            <a:chExt cx="260" cy="288"/>
          </a:xfrm>
        </p:grpSpPr>
        <p:sp>
          <p:nvSpPr>
            <p:cNvPr id="85066" name="Oval 62"/>
            <p:cNvSpPr>
              <a:spLocks noChangeArrowheads="1"/>
            </p:cNvSpPr>
            <p:nvPr/>
          </p:nvSpPr>
          <p:spPr bwMode="auto">
            <a:xfrm rot="-738782">
              <a:off x="2654" y="3346"/>
              <a:ext cx="130" cy="13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5067" name="Text Box 63"/>
            <p:cNvSpPr txBox="1">
              <a:spLocks noChangeArrowheads="1"/>
            </p:cNvSpPr>
            <p:nvPr/>
          </p:nvSpPr>
          <p:spPr bwMode="auto">
            <a:xfrm>
              <a:off x="2610" y="326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3616" name="Oval 64"/>
          <p:cNvSpPr>
            <a:spLocks noChangeArrowheads="1"/>
          </p:cNvSpPr>
          <p:nvPr/>
        </p:nvSpPr>
        <p:spPr bwMode="auto">
          <a:xfrm rot="-738782">
            <a:off x="7573963" y="2935288"/>
            <a:ext cx="206375" cy="2063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5056" name="Text Box 7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FF"/>
                </a:solidFill>
              </a:rPr>
              <a:t>Desplazamiento de cargas en semiconductores</a:t>
            </a:r>
          </a:p>
        </p:txBody>
      </p:sp>
      <p:grpSp>
        <p:nvGrpSpPr>
          <p:cNvPr id="85057" name="Group 86"/>
          <p:cNvGrpSpPr>
            <a:grpSpLocks/>
          </p:cNvGrpSpPr>
          <p:nvPr/>
        </p:nvGrpSpPr>
        <p:grpSpPr bwMode="auto">
          <a:xfrm>
            <a:off x="3368675" y="5032375"/>
            <a:ext cx="2274888" cy="828675"/>
            <a:chOff x="2144" y="3387"/>
            <a:chExt cx="1433" cy="522"/>
          </a:xfrm>
        </p:grpSpPr>
        <p:sp>
          <p:nvSpPr>
            <p:cNvPr id="85059" name="Rectangle 87"/>
            <p:cNvSpPr>
              <a:spLocks noChangeArrowheads="1"/>
            </p:cNvSpPr>
            <p:nvPr/>
          </p:nvSpPr>
          <p:spPr bwMode="auto">
            <a:xfrm>
              <a:off x="2144" y="3396"/>
              <a:ext cx="1342" cy="47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5060" name="Oval 88"/>
            <p:cNvSpPr>
              <a:spLocks noChangeArrowheads="1"/>
            </p:cNvSpPr>
            <p:nvPr/>
          </p:nvSpPr>
          <p:spPr bwMode="auto">
            <a:xfrm rot="-738782">
              <a:off x="2293" y="3440"/>
              <a:ext cx="130" cy="13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5061" name="Text Box 89"/>
            <p:cNvSpPr txBox="1">
              <a:spLocks noChangeArrowheads="1"/>
            </p:cNvSpPr>
            <p:nvPr/>
          </p:nvSpPr>
          <p:spPr bwMode="auto">
            <a:xfrm>
              <a:off x="2478" y="3387"/>
              <a:ext cx="1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= electrones</a:t>
              </a:r>
            </a:p>
          </p:txBody>
        </p:sp>
        <p:grpSp>
          <p:nvGrpSpPr>
            <p:cNvPr id="85062" name="Group 90"/>
            <p:cNvGrpSpPr>
              <a:grpSpLocks/>
            </p:cNvGrpSpPr>
            <p:nvPr/>
          </p:nvGrpSpPr>
          <p:grpSpPr bwMode="auto">
            <a:xfrm>
              <a:off x="2247" y="3621"/>
              <a:ext cx="260" cy="288"/>
              <a:chOff x="2610" y="3268"/>
              <a:chExt cx="260" cy="288"/>
            </a:xfrm>
          </p:grpSpPr>
          <p:sp>
            <p:nvSpPr>
              <p:cNvPr id="85064" name="Oval 91"/>
              <p:cNvSpPr>
                <a:spLocks noChangeArrowheads="1"/>
              </p:cNvSpPr>
              <p:nvPr/>
            </p:nvSpPr>
            <p:spPr bwMode="auto">
              <a:xfrm rot="-738782">
                <a:off x="2654" y="3346"/>
                <a:ext cx="130" cy="13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5065" name="Text Box 92"/>
              <p:cNvSpPr txBox="1">
                <a:spLocks noChangeArrowheads="1"/>
              </p:cNvSpPr>
              <p:nvPr/>
            </p:nvSpPr>
            <p:spPr bwMode="auto">
              <a:xfrm>
                <a:off x="2610" y="3268"/>
                <a:ext cx="2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85063" name="Text Box 93"/>
            <p:cNvSpPr txBox="1">
              <a:spLocks noChangeArrowheads="1"/>
            </p:cNvSpPr>
            <p:nvPr/>
          </p:nvSpPr>
          <p:spPr bwMode="auto">
            <a:xfrm>
              <a:off x="2478" y="3645"/>
              <a:ext cx="1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= huecos</a:t>
              </a:r>
            </a:p>
          </p:txBody>
        </p:sp>
      </p:grpSp>
      <p:sp>
        <p:nvSpPr>
          <p:cNvPr id="85058" name="81 CuadroTexto"/>
          <p:cNvSpPr txBox="1">
            <a:spLocks noChangeArrowheads="1"/>
          </p:cNvSpPr>
          <p:nvPr/>
        </p:nvSpPr>
        <p:spPr bwMode="auto">
          <a:xfrm>
            <a:off x="628650" y="5984875"/>
            <a:ext cx="7908925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/>
              <a:t>…todo sucede como si electrones y “huecos” se desplazaran por el semiconductor  en sentidos contrarios por acción del campo eléctrico.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79219 -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6342 -1.11111E-6 " pathEditMode="relative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4213" y="1052513"/>
          <a:ext cx="7632700" cy="5184775"/>
        </p:xfrm>
        <a:graphic>
          <a:graphicData uri="http://schemas.openxmlformats.org/presentationml/2006/ole">
            <p:oleObj spid="_x0000_s2050" name="Dibujo" r:id="rId3" imgW="8229600" imgH="5943600" progId="Presentations.Drawing.17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rgbClr val="FFFFFF"/>
                </a:solidFill>
              </a:rPr>
              <a:t>Semiconductor extrínseco tipo </a:t>
            </a:r>
            <a:r>
              <a:rPr lang="es-ES" sz="2400" b="1">
                <a:solidFill>
                  <a:srgbClr val="FFFFFF"/>
                </a:solidFill>
              </a:rPr>
              <a:t>N</a:t>
            </a:r>
            <a:r>
              <a:rPr lang="es-ES"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rgbClr val="FFFFFF"/>
                </a:solidFill>
              </a:rPr>
              <a:t>Semiconductor extrínseco tipo </a:t>
            </a:r>
            <a:r>
              <a:rPr lang="es-ES" sz="2400" b="1">
                <a:solidFill>
                  <a:srgbClr val="FFFFFF"/>
                </a:solidFill>
              </a:rPr>
              <a:t>P</a:t>
            </a:r>
            <a:r>
              <a:rPr lang="es-ES" sz="240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755650" y="1052513"/>
            <a:ext cx="7632700" cy="5184775"/>
            <a:chOff x="476" y="663"/>
            <a:chExt cx="4808" cy="3266"/>
          </a:xfrm>
        </p:grpSpPr>
        <p:grpSp>
          <p:nvGrpSpPr>
            <p:cNvPr id="3078" name="Group 5"/>
            <p:cNvGrpSpPr>
              <a:grpSpLocks/>
            </p:cNvGrpSpPr>
            <p:nvPr/>
          </p:nvGrpSpPr>
          <p:grpSpPr bwMode="auto">
            <a:xfrm>
              <a:off x="476" y="663"/>
              <a:ext cx="4808" cy="3266"/>
              <a:chOff x="476" y="663"/>
              <a:chExt cx="4808" cy="3266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476" y="663"/>
              <a:ext cx="4808" cy="3266"/>
            </p:xfrm>
            <a:graphic>
              <a:graphicData uri="http://schemas.openxmlformats.org/presentationml/2006/ole">
                <p:oleObj spid="_x0000_s3074" name="Dibujo" r:id="rId3" imgW="8229600" imgH="5943600" progId="Presentations.Drawing.17">
                  <p:embed/>
                </p:oleObj>
              </a:graphicData>
            </a:graphic>
          </p:graphicFrame>
          <p:sp>
            <p:nvSpPr>
              <p:cNvPr id="3080" name="Rectangle 4"/>
              <p:cNvSpPr>
                <a:spLocks noChangeArrowheads="1"/>
              </p:cNvSpPr>
              <p:nvPr/>
            </p:nvSpPr>
            <p:spPr bwMode="auto">
              <a:xfrm>
                <a:off x="2696" y="2568"/>
                <a:ext cx="20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9" name="Oval 6"/>
            <p:cNvSpPr>
              <a:spLocks noChangeArrowheads="1"/>
            </p:cNvSpPr>
            <p:nvPr/>
          </p:nvSpPr>
          <p:spPr bwMode="auto">
            <a:xfrm>
              <a:off x="2748" y="2628"/>
              <a:ext cx="80" cy="80"/>
            </a:xfrm>
            <a:prstGeom prst="ellipse">
              <a:avLst/>
            </a:prstGeom>
            <a:noFill/>
            <a:ln w="127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2" name="Group 60"/>
          <p:cNvGraphicFramePr>
            <a:graphicFrameLocks noGrp="1"/>
          </p:cNvGraphicFramePr>
          <p:nvPr/>
        </p:nvGraphicFramePr>
        <p:xfrm>
          <a:off x="827088" y="1397000"/>
          <a:ext cx="7273925" cy="2393951"/>
        </p:xfrm>
        <a:graphic>
          <a:graphicData uri="http://schemas.openxmlformats.org/drawingml/2006/table">
            <a:tbl>
              <a:tblPr/>
              <a:tblGrid>
                <a:gridCol w="2424112"/>
                <a:gridCol w="2425700"/>
                <a:gridCol w="2424113"/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Semiconductor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</a:t>
                      </a:r>
                    </a:p>
                  </a:txBody>
                  <a:tcPr marL="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Portadores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Mayoritarios</a:t>
                      </a:r>
                    </a:p>
                  </a:txBody>
                  <a:tcPr marL="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Portadores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Minoritarios</a:t>
                      </a:r>
                    </a:p>
                  </a:txBody>
                  <a:tcPr marL="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Electrones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Huecos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Huecos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Electrones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671638" y="2586038"/>
            <a:ext cx="8667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24013" y="3224213"/>
            <a:ext cx="8667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86163" y="2562225"/>
            <a:ext cx="1779587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86163" y="3187700"/>
            <a:ext cx="1779587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799138" y="2562225"/>
            <a:ext cx="17811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99138" y="3200400"/>
            <a:ext cx="2057400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33625" y="2613025"/>
            <a:ext cx="446088" cy="641350"/>
            <a:chOff x="1364" y="1115"/>
            <a:chExt cx="281" cy="404"/>
          </a:xfrm>
        </p:grpSpPr>
        <p:sp>
          <p:nvSpPr>
            <p:cNvPr id="87062" name="Oval 4"/>
            <p:cNvSpPr>
              <a:spLocks noChangeArrowheads="1"/>
            </p:cNvSpPr>
            <p:nvPr/>
          </p:nvSpPr>
          <p:spPr bwMode="auto">
            <a:xfrm>
              <a:off x="1387" y="1197"/>
              <a:ext cx="235" cy="235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3" name="Text Box 5"/>
            <p:cNvSpPr txBox="1">
              <a:spLocks noChangeArrowheads="1"/>
            </p:cNvSpPr>
            <p:nvPr/>
          </p:nvSpPr>
          <p:spPr bwMode="auto">
            <a:xfrm>
              <a:off x="1364" y="1115"/>
              <a:ext cx="2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6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08788" y="3490913"/>
            <a:ext cx="446087" cy="823912"/>
            <a:chOff x="2568" y="1752"/>
            <a:chExt cx="281" cy="519"/>
          </a:xfrm>
        </p:grpSpPr>
        <p:sp>
          <p:nvSpPr>
            <p:cNvPr id="87060" name="Oval 10"/>
            <p:cNvSpPr>
              <a:spLocks noChangeArrowheads="1"/>
            </p:cNvSpPr>
            <p:nvPr/>
          </p:nvSpPr>
          <p:spPr bwMode="auto">
            <a:xfrm>
              <a:off x="2569" y="1940"/>
              <a:ext cx="235" cy="23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7061" name="Text Box 11"/>
            <p:cNvSpPr txBox="1">
              <a:spLocks noChangeArrowheads="1"/>
            </p:cNvSpPr>
            <p:nvPr/>
          </p:nvSpPr>
          <p:spPr bwMode="auto">
            <a:xfrm>
              <a:off x="2568" y="1752"/>
              <a:ext cx="28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4800">
                  <a:solidFill>
                    <a:srgbClr val="FFFFFF"/>
                  </a:solidFill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20725" y="2635250"/>
            <a:ext cx="7966075" cy="1311275"/>
            <a:chOff x="287" y="1258"/>
            <a:chExt cx="5018" cy="826"/>
          </a:xfrm>
        </p:grpSpPr>
        <p:sp>
          <p:nvSpPr>
            <p:cNvPr id="87058" name="Text Box 19"/>
            <p:cNvSpPr txBox="1">
              <a:spLocks noChangeArrowheads="1"/>
            </p:cNvSpPr>
            <p:nvPr/>
          </p:nvSpPr>
          <p:spPr bwMode="auto">
            <a:xfrm>
              <a:off x="287" y="1258"/>
              <a:ext cx="69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8000" b="1">
                  <a:solidFill>
                    <a:srgbClr val="008200"/>
                  </a:solidFill>
                </a:rPr>
                <a:t>V</a:t>
              </a:r>
            </a:p>
          </p:txBody>
        </p:sp>
        <p:sp>
          <p:nvSpPr>
            <p:cNvPr id="87059" name="Text Box 20"/>
            <p:cNvSpPr txBox="1">
              <a:spLocks noChangeArrowheads="1"/>
            </p:cNvSpPr>
            <p:nvPr/>
          </p:nvSpPr>
          <p:spPr bwMode="auto">
            <a:xfrm>
              <a:off x="4615" y="1538"/>
              <a:ext cx="69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3200" b="1">
                  <a:solidFill>
                    <a:srgbClr val="008200"/>
                  </a:solidFill>
                </a:rPr>
                <a:t>V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130425" y="1563688"/>
            <a:ext cx="5064125" cy="2876550"/>
            <a:chOff x="1175" y="583"/>
            <a:chExt cx="3190" cy="1812"/>
          </a:xfrm>
        </p:grpSpPr>
        <p:grpSp>
          <p:nvGrpSpPr>
            <p:cNvPr id="87051" name="Group 17"/>
            <p:cNvGrpSpPr>
              <a:grpSpLocks/>
            </p:cNvGrpSpPr>
            <p:nvPr/>
          </p:nvGrpSpPr>
          <p:grpSpPr bwMode="auto">
            <a:xfrm>
              <a:off x="1175" y="1114"/>
              <a:ext cx="3190" cy="1281"/>
              <a:chOff x="1175" y="1114"/>
              <a:chExt cx="3190" cy="1281"/>
            </a:xfrm>
          </p:grpSpPr>
          <p:sp>
            <p:nvSpPr>
              <p:cNvPr id="87055" name="Line 7"/>
              <p:cNvSpPr>
                <a:spLocks noChangeShapeType="1"/>
              </p:cNvSpPr>
              <p:nvPr/>
            </p:nvSpPr>
            <p:spPr bwMode="auto">
              <a:xfrm>
                <a:off x="1175" y="1114"/>
                <a:ext cx="31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7056" name="Line 13"/>
              <p:cNvSpPr>
                <a:spLocks noChangeShapeType="1"/>
              </p:cNvSpPr>
              <p:nvPr/>
            </p:nvSpPr>
            <p:spPr bwMode="auto">
              <a:xfrm>
                <a:off x="1175" y="2395"/>
                <a:ext cx="31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7057" name="Line 14"/>
              <p:cNvSpPr>
                <a:spLocks noChangeShapeType="1"/>
              </p:cNvSpPr>
              <p:nvPr/>
            </p:nvSpPr>
            <p:spPr bwMode="auto">
              <a:xfrm>
                <a:off x="1175" y="1751"/>
                <a:ext cx="31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87052" name="Group 23"/>
            <p:cNvGrpSpPr>
              <a:grpSpLocks/>
            </p:cNvGrpSpPr>
            <p:nvPr/>
          </p:nvGrpSpPr>
          <p:grpSpPr bwMode="auto">
            <a:xfrm>
              <a:off x="2614" y="583"/>
              <a:ext cx="379" cy="442"/>
              <a:chOff x="2614" y="583"/>
              <a:chExt cx="379" cy="442"/>
            </a:xfrm>
          </p:grpSpPr>
          <p:sp>
            <p:nvSpPr>
              <p:cNvPr id="87053" name="Text Box 21"/>
              <p:cNvSpPr txBox="1">
                <a:spLocks noChangeArrowheads="1"/>
              </p:cNvSpPr>
              <p:nvPr/>
            </p:nvSpPr>
            <p:spPr bwMode="auto">
              <a:xfrm>
                <a:off x="2614" y="583"/>
                <a:ext cx="37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4000" b="1">
                    <a:solidFill>
                      <a:srgbClr val="000000"/>
                    </a:solidFill>
                  </a:rPr>
                  <a:t>E</a:t>
                </a:r>
              </a:p>
            </p:txBody>
          </p:sp>
          <p:sp>
            <p:nvSpPr>
              <p:cNvPr id="87054" name="Line 22"/>
              <p:cNvSpPr>
                <a:spLocks noChangeShapeType="1"/>
              </p:cNvSpPr>
              <p:nvPr/>
            </p:nvSpPr>
            <p:spPr bwMode="auto">
              <a:xfrm>
                <a:off x="2706" y="636"/>
                <a:ext cx="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87046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FFFF"/>
                </a:solidFill>
              </a:rPr>
              <a:t>SENTIDO DEL DESPLAZAMIENTO DE LAS CARGAS</a:t>
            </a:r>
          </a:p>
        </p:txBody>
      </p:sp>
      <p:sp>
        <p:nvSpPr>
          <p:cNvPr id="87047" name="Rectangle 27"/>
          <p:cNvSpPr>
            <a:spLocks noChangeArrowheads="1"/>
          </p:cNvSpPr>
          <p:nvPr/>
        </p:nvSpPr>
        <p:spPr bwMode="auto">
          <a:xfrm>
            <a:off x="0" y="5321300"/>
            <a:ext cx="9144000" cy="153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233738" y="5613400"/>
            <a:ext cx="2552700" cy="779463"/>
            <a:chOff x="1920" y="3536"/>
            <a:chExt cx="1608" cy="491"/>
          </a:xfrm>
        </p:grpSpPr>
        <p:sp>
          <p:nvSpPr>
            <p:cNvPr id="87049" name="Text Box 28"/>
            <p:cNvSpPr txBox="1">
              <a:spLocks noChangeArrowheads="1"/>
            </p:cNvSpPr>
            <p:nvPr/>
          </p:nvSpPr>
          <p:spPr bwMode="auto">
            <a:xfrm>
              <a:off x="1920" y="3536"/>
              <a:ext cx="160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E = Campo eléctrico.</a:t>
              </a:r>
            </a:p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V = Potencial eléctrico.</a:t>
              </a:r>
            </a:p>
          </p:txBody>
        </p:sp>
        <p:sp>
          <p:nvSpPr>
            <p:cNvPr id="87050" name="Line 30"/>
            <p:cNvSpPr>
              <a:spLocks noChangeShapeType="1"/>
            </p:cNvSpPr>
            <p:nvPr/>
          </p:nvSpPr>
          <p:spPr bwMode="auto">
            <a:xfrm>
              <a:off x="1976" y="3557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49167 0.00023 " pathEditMode="relative" ptsTypes="AA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556E-6 L -0.49201 -5.55556E-6 " pathEditMode="relative" ptsTypes="AA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720850" y="2014538"/>
            <a:ext cx="60753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b="1">
                <a:solidFill>
                  <a:srgbClr val="FFFFFF"/>
                </a:solidFill>
              </a:rPr>
              <a:t>Unión P-N:</a:t>
            </a:r>
          </a:p>
          <a:p>
            <a:pPr algn="ctr">
              <a:spcBef>
                <a:spcPct val="50000"/>
              </a:spcBef>
            </a:pPr>
            <a:r>
              <a:rPr lang="es-ES" sz="4800" b="1">
                <a:solidFill>
                  <a:srgbClr val="FFFF00"/>
                </a:solidFill>
              </a:rPr>
              <a:t>El diodo de unión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698500" y="1119188"/>
            <a:ext cx="7783513" cy="21177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" name="50 Grupo"/>
          <p:cNvGrpSpPr>
            <a:grpSpLocks/>
          </p:cNvGrpSpPr>
          <p:nvPr/>
        </p:nvGrpSpPr>
        <p:grpSpPr bwMode="auto">
          <a:xfrm>
            <a:off x="4999038" y="1516063"/>
            <a:ext cx="2792412" cy="1558925"/>
            <a:chOff x="5311943" y="1239254"/>
            <a:chExt cx="2792329" cy="1557874"/>
          </a:xfrm>
        </p:grpSpPr>
        <p:grpSp>
          <p:nvGrpSpPr>
            <p:cNvPr id="89112" name="46 Grupo"/>
            <p:cNvGrpSpPr>
              <a:grpSpLocks/>
            </p:cNvGrpSpPr>
            <p:nvPr/>
          </p:nvGrpSpPr>
          <p:grpSpPr bwMode="auto">
            <a:xfrm>
              <a:off x="5311943" y="1239254"/>
              <a:ext cx="2792329" cy="1557874"/>
              <a:chOff x="5311943" y="1239254"/>
              <a:chExt cx="2792329" cy="1557874"/>
            </a:xfrm>
          </p:grpSpPr>
          <p:sp>
            <p:nvSpPr>
              <p:cNvPr id="43" name="42 Rectángulo"/>
              <p:cNvSpPr/>
              <p:nvPr/>
            </p:nvSpPr>
            <p:spPr>
              <a:xfrm>
                <a:off x="5311943" y="1239254"/>
                <a:ext cx="2587548" cy="1262798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sp>
            <p:nvSpPr>
              <p:cNvPr id="89115" name="55 CuadroTexto"/>
              <p:cNvSpPr txBox="1">
                <a:spLocks noChangeArrowheads="1"/>
              </p:cNvSpPr>
              <p:nvPr/>
            </p:nvSpPr>
            <p:spPr bwMode="auto">
              <a:xfrm>
                <a:off x="5973930" y="1299410"/>
                <a:ext cx="1010653" cy="1497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</p:txBody>
          </p:sp>
          <p:sp>
            <p:nvSpPr>
              <p:cNvPr id="89116" name="56 CuadroTexto"/>
              <p:cNvSpPr txBox="1">
                <a:spLocks noChangeArrowheads="1"/>
              </p:cNvSpPr>
              <p:nvPr/>
            </p:nvSpPr>
            <p:spPr bwMode="auto">
              <a:xfrm>
                <a:off x="7093619" y="1299410"/>
                <a:ext cx="1010653" cy="1497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</p:txBody>
          </p:sp>
          <p:sp>
            <p:nvSpPr>
              <p:cNvPr id="89117" name="27 CuadroTexto"/>
              <p:cNvSpPr txBox="1">
                <a:spLocks noChangeArrowheads="1"/>
              </p:cNvSpPr>
              <p:nvPr/>
            </p:nvSpPr>
            <p:spPr bwMode="auto">
              <a:xfrm>
                <a:off x="5411955" y="1299410"/>
                <a:ext cx="1010653" cy="1497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6000">
                    <a:solidFill>
                      <a:srgbClr val="000000"/>
                    </a:solidFill>
                  </a:rPr>
                  <a:t>-</a:t>
                </a:r>
              </a:p>
            </p:txBody>
          </p:sp>
        </p:grpSp>
        <p:sp>
          <p:nvSpPr>
            <p:cNvPr id="89113" name="62 CuadroTexto"/>
            <p:cNvSpPr txBox="1">
              <a:spLocks noChangeArrowheads="1"/>
            </p:cNvSpPr>
            <p:nvPr/>
          </p:nvSpPr>
          <p:spPr bwMode="auto">
            <a:xfrm>
              <a:off x="6452938" y="1438275"/>
              <a:ext cx="619124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4600" b="1">
                  <a:solidFill>
                    <a:srgbClr val="000000"/>
                  </a:solidFill>
                </a:rPr>
                <a:t>N</a:t>
              </a: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4702175" y="1558925"/>
            <a:ext cx="395288" cy="1171575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4" name="49 Grupo"/>
          <p:cNvGrpSpPr>
            <a:grpSpLocks/>
          </p:cNvGrpSpPr>
          <p:nvPr/>
        </p:nvGrpSpPr>
        <p:grpSpPr bwMode="auto">
          <a:xfrm>
            <a:off x="1663700" y="1516063"/>
            <a:ext cx="3092450" cy="1398587"/>
            <a:chOff x="1976939" y="1239254"/>
            <a:chExt cx="3092115" cy="1398796"/>
          </a:xfrm>
        </p:grpSpPr>
        <p:grpSp>
          <p:nvGrpSpPr>
            <p:cNvPr id="89106" name="45 Grupo"/>
            <p:cNvGrpSpPr>
              <a:grpSpLocks/>
            </p:cNvGrpSpPr>
            <p:nvPr/>
          </p:nvGrpSpPr>
          <p:grpSpPr bwMode="auto">
            <a:xfrm>
              <a:off x="1976939" y="1239254"/>
              <a:ext cx="3092115" cy="1398796"/>
              <a:chOff x="1976939" y="1239254"/>
              <a:chExt cx="3092115" cy="1398796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1976939" y="1239254"/>
                <a:ext cx="2587345" cy="12638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sp>
            <p:nvSpPr>
              <p:cNvPr id="89109" name="53 CuadroTexto"/>
              <p:cNvSpPr txBox="1">
                <a:spLocks noChangeArrowheads="1"/>
              </p:cNvSpPr>
              <p:nvPr/>
            </p:nvSpPr>
            <p:spPr bwMode="auto">
              <a:xfrm>
                <a:off x="3180847" y="1263315"/>
                <a:ext cx="1010653" cy="137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89110" name="54 CuadroTexto"/>
              <p:cNvSpPr txBox="1">
                <a:spLocks noChangeArrowheads="1"/>
              </p:cNvSpPr>
              <p:nvPr/>
            </p:nvSpPr>
            <p:spPr bwMode="auto">
              <a:xfrm>
                <a:off x="2170194" y="1263315"/>
                <a:ext cx="1010653" cy="137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</p:txBody>
          </p:sp>
          <p:sp>
            <p:nvSpPr>
              <p:cNvPr id="89111" name="25 CuadroTexto"/>
              <p:cNvSpPr txBox="1">
                <a:spLocks noChangeArrowheads="1"/>
              </p:cNvSpPr>
              <p:nvPr/>
            </p:nvSpPr>
            <p:spPr bwMode="auto">
              <a:xfrm>
                <a:off x="4058401" y="1263315"/>
                <a:ext cx="1010653" cy="137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  <a:p>
                <a:pPr>
                  <a:lnSpc>
                    <a:spcPts val="2500"/>
                  </a:lnSpc>
                </a:pPr>
                <a:r>
                  <a:rPr lang="es-ES_tradnl" sz="3600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sp>
          <p:nvSpPr>
            <p:cNvPr id="89107" name="48 CuadroTexto"/>
            <p:cNvSpPr txBox="1">
              <a:spLocks noChangeArrowheads="1"/>
            </p:cNvSpPr>
            <p:nvPr/>
          </p:nvSpPr>
          <p:spPr bwMode="auto">
            <a:xfrm>
              <a:off x="2561723" y="1438275"/>
              <a:ext cx="619124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4600" b="1">
                  <a:solidFill>
                    <a:srgbClr val="000000"/>
                  </a:solidFill>
                </a:rPr>
                <a:t>P</a:t>
              </a:r>
            </a:p>
          </p:txBody>
        </p:sp>
      </p:grpSp>
      <p:sp>
        <p:nvSpPr>
          <p:cNvPr id="8909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>
                <a:solidFill>
                  <a:srgbClr val="FFFFFF"/>
                </a:solidFill>
              </a:rPr>
              <a:t>Unión P-N</a:t>
            </a:r>
            <a:r>
              <a:rPr lang="es-ES" sz="2400" b="1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85800" y="3549650"/>
            <a:ext cx="7808913" cy="2708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Esta inicial corriente de difusión que se produce al poner en contacto ambos semiconductores tiene una existencia muy efímera debido a que la nueva distribución de carga originada en la zona de unión determina la aparición de un campo eléctrico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sentido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⇒ 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En consecuencia, los huecos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que por tener carácter positivo tienden a moverse en el sentido del campo, se encuentran con la oposición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De igual forma, los electrones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que se mueven en sentido contrario a los campos eléctricos, se encuentran también con la oposición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La zona de unión se constituye así en una </a:t>
            </a:r>
            <a:r>
              <a:rPr lang="es-ES_tradnl" sz="17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barrera de potencial 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 ni los huecos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ni los electrones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pueden salvar por sí solos, cesando la </a:t>
            </a:r>
            <a:r>
              <a:rPr lang="es-ES_tradnl" sz="17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corriente de difusión 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producida en el contacto.</a:t>
            </a:r>
            <a:endParaRPr lang="es-ES_tradnl" sz="170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85800" y="3549650"/>
            <a:ext cx="7808913" cy="1400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 poner en contacto un semiconductor tipo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con otro tipo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produce una </a:t>
            </a:r>
            <a:r>
              <a:rPr lang="es-ES_tradnl" sz="17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corriente de difusión</a:t>
            </a:r>
            <a:r>
              <a:rPr lang="es-ES_tradnl" sz="17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huecos del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tienden a combinarse con los electrones libres de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 la zona de unión de ambos semiconductores, dando lugar a una densidad de carga positiva en el lado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la unión y negativa en el lado </a:t>
            </a:r>
            <a:r>
              <a:rPr lang="es-ES_tradnl" sz="17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como se muestra en la figura.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135438" y="1544638"/>
            <a:ext cx="393700" cy="12144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2" name="51 CuadroTexto"/>
          <p:cNvSpPr txBox="1">
            <a:spLocks noChangeArrowheads="1"/>
          </p:cNvSpPr>
          <p:nvPr/>
        </p:nvSpPr>
        <p:spPr bwMode="auto">
          <a:xfrm>
            <a:off x="4668838" y="1576388"/>
            <a:ext cx="10096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s-ES_tradnl" sz="6000">
                <a:solidFill>
                  <a:srgbClr val="000000"/>
                </a:solidFill>
              </a:rPr>
              <a:t>-</a:t>
            </a:r>
          </a:p>
          <a:p>
            <a:pPr>
              <a:lnSpc>
                <a:spcPts val="2500"/>
              </a:lnSpc>
            </a:pPr>
            <a:r>
              <a:rPr lang="es-ES_tradnl" sz="6000">
                <a:solidFill>
                  <a:srgbClr val="000000"/>
                </a:solidFill>
              </a:rPr>
              <a:t>-</a:t>
            </a:r>
          </a:p>
          <a:p>
            <a:pPr>
              <a:lnSpc>
                <a:spcPts val="2500"/>
              </a:lnSpc>
            </a:pPr>
            <a:r>
              <a:rPr lang="es-ES_tradnl" sz="6000">
                <a:solidFill>
                  <a:srgbClr val="000000"/>
                </a:solidFill>
              </a:rPr>
              <a:t>-</a:t>
            </a:r>
          </a:p>
          <a:p>
            <a:pPr>
              <a:lnSpc>
                <a:spcPts val="2500"/>
              </a:lnSpc>
            </a:pPr>
            <a:r>
              <a:rPr lang="es-ES_tradnl" sz="6000">
                <a:solidFill>
                  <a:srgbClr val="000000"/>
                </a:solidFill>
              </a:rPr>
              <a:t>-</a:t>
            </a:r>
          </a:p>
        </p:txBody>
      </p:sp>
      <p:grpSp>
        <p:nvGrpSpPr>
          <p:cNvPr id="7" name="24 Grupo"/>
          <p:cNvGrpSpPr>
            <a:grpSpLocks/>
          </p:cNvGrpSpPr>
          <p:nvPr/>
        </p:nvGrpSpPr>
        <p:grpSpPr bwMode="auto">
          <a:xfrm>
            <a:off x="4335463" y="1520825"/>
            <a:ext cx="547687" cy="1258888"/>
            <a:chOff x="4443413" y="2157413"/>
            <a:chExt cx="547687" cy="1281112"/>
          </a:xfrm>
        </p:grpSpPr>
        <p:cxnSp>
          <p:nvCxnSpPr>
            <p:cNvPr id="60" name="59 Conector recto"/>
            <p:cNvCxnSpPr/>
            <p:nvPr/>
          </p:nvCxnSpPr>
          <p:spPr>
            <a:xfrm>
              <a:off x="4443413" y="2157413"/>
              <a:ext cx="0" cy="128111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4991100" y="2157413"/>
              <a:ext cx="0" cy="1281112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24 Grupo"/>
          <p:cNvGrpSpPr>
            <a:grpSpLocks/>
          </p:cNvGrpSpPr>
          <p:nvPr/>
        </p:nvGrpSpPr>
        <p:grpSpPr bwMode="auto">
          <a:xfrm>
            <a:off x="3532188" y="1839913"/>
            <a:ext cx="1731962" cy="584200"/>
            <a:chOff x="3640555" y="2495550"/>
            <a:chExt cx="1731546" cy="584775"/>
          </a:xfrm>
        </p:grpSpPr>
        <p:cxnSp>
          <p:nvCxnSpPr>
            <p:cNvPr id="65" name="64 Conector recto de flecha"/>
            <p:cNvCxnSpPr/>
            <p:nvPr/>
          </p:nvCxnSpPr>
          <p:spPr>
            <a:xfrm flipH="1">
              <a:off x="4175414" y="2800650"/>
              <a:ext cx="1196687" cy="0"/>
            </a:xfrm>
            <a:prstGeom prst="straightConnector1">
              <a:avLst/>
            </a:prstGeom>
            <a:ln w="7620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103" name="65 CuadroTexto"/>
            <p:cNvSpPr txBox="1">
              <a:spLocks noChangeArrowheads="1"/>
            </p:cNvSpPr>
            <p:nvPr/>
          </p:nvSpPr>
          <p:spPr bwMode="auto">
            <a:xfrm>
              <a:off x="3640555" y="2495550"/>
              <a:ext cx="6715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200" b="1">
                  <a:solidFill>
                    <a:srgbClr val="FFFFFF"/>
                  </a:solidFill>
                </a:rPr>
                <a:t>E</a:t>
              </a:r>
              <a:r>
                <a:rPr lang="es-ES_tradnl" sz="3200" b="1" baseline="-25000">
                  <a:solidFill>
                    <a:srgbClr val="FFFFFF"/>
                  </a:solidFill>
                </a:rPr>
                <a:t>d</a:t>
              </a:r>
              <a:endParaRPr lang="es-ES_tradnl" sz="3200" b="1">
                <a:solidFill>
                  <a:srgbClr val="FFFFFF"/>
                </a:solidFill>
              </a:endParaRPr>
            </a:p>
          </p:txBody>
        </p:sp>
      </p:grpSp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4138613" y="1539875"/>
            <a:ext cx="101123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</a:pPr>
            <a:r>
              <a:rPr lang="es-ES_tradnl" sz="3600">
                <a:solidFill>
                  <a:srgbClr val="000000"/>
                </a:solidFill>
              </a:rPr>
              <a:t>+</a:t>
            </a:r>
          </a:p>
          <a:p>
            <a:pPr>
              <a:lnSpc>
                <a:spcPts val="2500"/>
              </a:lnSpc>
            </a:pPr>
            <a:r>
              <a:rPr lang="es-ES_tradnl" sz="3600">
                <a:solidFill>
                  <a:srgbClr val="000000"/>
                </a:solidFill>
              </a:rPr>
              <a:t>+</a:t>
            </a:r>
          </a:p>
          <a:p>
            <a:pPr>
              <a:lnSpc>
                <a:spcPts val="2500"/>
              </a:lnSpc>
            </a:pPr>
            <a:r>
              <a:rPr lang="es-ES_tradnl" sz="3600">
                <a:solidFill>
                  <a:srgbClr val="000000"/>
                </a:solidFill>
              </a:rPr>
              <a:t>+</a:t>
            </a:r>
          </a:p>
          <a:p>
            <a:pPr>
              <a:lnSpc>
                <a:spcPts val="2500"/>
              </a:lnSpc>
            </a:pPr>
            <a:r>
              <a:rPr lang="es-ES_tradnl" sz="3600">
                <a:solidFill>
                  <a:srgbClr val="00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401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4098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4618 3.33333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4358 -4.07407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  <p:bldP spid="6" grpId="0" animBg="1"/>
      <p:bldP spid="6" grpId="1" animBg="1"/>
      <p:bldP spid="27" grpId="0" animBg="1"/>
      <p:bldP spid="52" grpId="0"/>
      <p:bldP spid="52" grpId="1"/>
      <p:bldP spid="53" grpId="0"/>
      <p:bldP spid="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92125" y="828675"/>
          <a:ext cx="8074025" cy="3365500"/>
        </p:xfrm>
        <a:graphic>
          <a:graphicData uri="http://schemas.openxmlformats.org/presentationml/2006/ole">
            <p:oleObj spid="_x0000_s4098" name="Dibujo" r:id="rId3" imgW="8229600" imgH="5943600" progId="Presentations.Drawing.17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838450" y="3773488"/>
            <a:ext cx="3344863" cy="373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solidFill>
                  <a:srgbClr val="FFFFFF"/>
                </a:solidFill>
              </a:rPr>
              <a:t>Diodo de unión: polarización directa.</a:t>
            </a:r>
          </a:p>
        </p:txBody>
      </p:sp>
      <p:sp>
        <p:nvSpPr>
          <p:cNvPr id="5" name="4 Elipse"/>
          <p:cNvSpPr/>
          <p:nvPr/>
        </p:nvSpPr>
        <p:spPr>
          <a:xfrm>
            <a:off x="727075" y="2335213"/>
            <a:ext cx="547688" cy="5492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103" name="6 CuadroTexto"/>
          <p:cNvSpPr txBox="1">
            <a:spLocks noChangeArrowheads="1"/>
          </p:cNvSpPr>
          <p:nvPr/>
        </p:nvSpPr>
        <p:spPr bwMode="auto">
          <a:xfrm>
            <a:off x="517525" y="4414838"/>
            <a:ext cx="8012113" cy="1401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es-ES_tradnl" sz="1700">
                <a:latin typeface="Calibri" pitchFamily="34" charset="0"/>
                <a:cs typeface="Calibri" pitchFamily="34" charset="0"/>
              </a:rPr>
              <a:t>	Si se polariza la unión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aplicando una tensión continua de manera que el extremo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esté conectado al borne positivo y el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al negativo (polarización directa), el nuevo campo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se opone al campo de difusión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latin typeface="Calibri" pitchFamily="34" charset="0"/>
                <a:cs typeface="Calibri" pitchFamily="34" charset="0"/>
              </a:rPr>
              <a:t>d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. Como consecuencia, los huecos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ven así facilitado su paso hacia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y, de igual forma, los electrones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hacia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ya que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700" b="1" baseline="-25000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es favorable al desplazamiento de ambos y el amperímetro acusaría paso de corriente.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33388" y="860425"/>
          <a:ext cx="8229600" cy="2974975"/>
        </p:xfrm>
        <a:graphic>
          <a:graphicData uri="http://schemas.openxmlformats.org/presentationml/2006/ole">
            <p:oleObj spid="_x0000_s5122" name="Dibujo" r:id="rId3" imgW="8229600" imgH="5943600" progId="Presentations.Drawing.17">
              <p:embed/>
            </p:oleObj>
          </a:graphicData>
        </a:graphic>
      </p:graphicFrame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>
                <a:solidFill>
                  <a:srgbClr val="FFFFFF"/>
                </a:solidFill>
              </a:rPr>
              <a:t>Diodo de unión: polarización inversa.</a:t>
            </a:r>
          </a:p>
        </p:txBody>
      </p:sp>
      <p:sp>
        <p:nvSpPr>
          <p:cNvPr id="4" name="3 Elipse"/>
          <p:cNvSpPr/>
          <p:nvPr/>
        </p:nvSpPr>
        <p:spPr>
          <a:xfrm>
            <a:off x="685800" y="2309813"/>
            <a:ext cx="579438" cy="56673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126" name="4 CuadroTexto"/>
          <p:cNvSpPr txBox="1">
            <a:spLocks noChangeArrowheads="1"/>
          </p:cNvSpPr>
          <p:nvPr/>
        </p:nvSpPr>
        <p:spPr bwMode="auto">
          <a:xfrm>
            <a:off x="444500" y="4127500"/>
            <a:ext cx="8194675" cy="2446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0363" algn="l"/>
              </a:tabLst>
            </a:pPr>
            <a:r>
              <a:rPr lang="es-ES_tradnl" sz="1700">
                <a:latin typeface="Calibri" pitchFamily="34" charset="0"/>
                <a:cs typeface="Calibri" pitchFamily="34" charset="0"/>
              </a:rPr>
              <a:t>	Si la tensión continua se aplica de manera que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 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se conecta al borne negativo y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al positivo (polarización inversa), ahora, ambos campos se suman y ni los huecos (mayoritarios)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ni los electrones (mayoritarios)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pueden salvar la barrera de potencial.</a:t>
            </a:r>
          </a:p>
          <a:p>
            <a:pPr algn="just">
              <a:tabLst>
                <a:tab pos="360363" algn="l"/>
              </a:tabLst>
            </a:pPr>
            <a:r>
              <a:rPr lang="es-ES_tradnl" sz="1700">
                <a:latin typeface="Calibri" pitchFamily="34" charset="0"/>
                <a:cs typeface="Calibri" pitchFamily="34" charset="0"/>
              </a:rPr>
              <a:t>	Sin embargo, los electrones minoritarios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P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y los huecos minoritarios de </a:t>
            </a:r>
            <a:r>
              <a:rPr lang="es-ES_tradnl" sz="1700" b="1">
                <a:latin typeface="Calibri" pitchFamily="34" charset="0"/>
                <a:cs typeface="Calibri" pitchFamily="34" charset="0"/>
              </a:rPr>
              <a:t>N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 tienen todo a su favor para salvar esa barrera, dando lugar a una </a:t>
            </a:r>
            <a:r>
              <a:rPr lang="es-ES_tradnl" sz="1700" b="1" i="1">
                <a:latin typeface="Calibri" pitchFamily="34" charset="0"/>
                <a:cs typeface="Calibri" pitchFamily="34" charset="0"/>
              </a:rPr>
              <a:t>corriente inversa de saturac</a:t>
            </a:r>
            <a:r>
              <a:rPr lang="es-ES_tradnl" sz="1700">
                <a:latin typeface="Calibri" pitchFamily="34" charset="0"/>
                <a:cs typeface="Calibri" pitchFamily="34" charset="0"/>
              </a:rPr>
              <a:t>ión de muy pequeña intensidad. Esta corriente no es un proceso continuo e indefinido debido a que los portadores son minoritarios y únicamente se mantiene por los pares electrón/hueco producidos en la ruptura de enlaces por efecto térmico.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4 CuadroTexto"/>
          <p:cNvSpPr txBox="1">
            <a:spLocks noChangeArrowheads="1"/>
          </p:cNvSpPr>
          <p:nvPr/>
        </p:nvSpPr>
        <p:spPr bwMode="auto">
          <a:xfrm>
            <a:off x="0" y="1474788"/>
            <a:ext cx="9144000" cy="2076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>
                <a:solidFill>
                  <a:srgbClr val="000000"/>
                </a:solidFill>
                <a:latin typeface="Calibri" pitchFamily="34" charset="0"/>
              </a:rPr>
              <a:t>BOLETÍN OFICIAL DEL ESTADO</a:t>
            </a:r>
          </a:p>
          <a:p>
            <a:pPr algn="ctr">
              <a:lnSpc>
                <a:spcPct val="150000"/>
              </a:lnSpc>
            </a:pPr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Sábado 3 de enero de 2015</a:t>
            </a:r>
          </a:p>
          <a:p>
            <a:pPr algn="ctr"/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Real Decreto 1105/2014, de 26 de diciembre, por el que se establece  el currículo básico de</a:t>
            </a:r>
          </a:p>
          <a:p>
            <a:pPr algn="ctr"/>
            <a:r>
              <a:rPr lang="es-ES_tradnl" b="1">
                <a:solidFill>
                  <a:srgbClr val="000000"/>
                </a:solidFill>
                <a:latin typeface="Calibri" pitchFamily="34" charset="0"/>
              </a:rPr>
              <a:t>La Educación Secundaria Obligatoria y del Bachillerato.</a:t>
            </a:r>
          </a:p>
          <a:p>
            <a:pPr algn="ctr"/>
            <a:endParaRPr lang="es-ES_tradnl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901700" y="1106488"/>
            <a:ext cx="7099300" cy="4090987"/>
          </a:xfrm>
          <a:prstGeom prst="rect">
            <a:avLst/>
          </a:prstGeom>
          <a:solidFill>
            <a:srgbClr val="EAF5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6070600" y="1697038"/>
            <a:ext cx="1193800" cy="1193800"/>
            <a:chOff x="3192" y="2245"/>
            <a:chExt cx="752" cy="752"/>
          </a:xfrm>
        </p:grpSpPr>
        <p:sp>
          <p:nvSpPr>
            <p:cNvPr id="90164" name="Rectangle 4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5" name="Rectangle 5"/>
            <p:cNvSpPr>
              <a:spLocks noChangeArrowheads="1"/>
            </p:cNvSpPr>
            <p:nvPr/>
          </p:nvSpPr>
          <p:spPr bwMode="auto">
            <a:xfrm>
              <a:off x="3198" y="2251"/>
              <a:ext cx="733" cy="7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6" name="Rectangle 6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7" name="Freeform 7"/>
            <p:cNvSpPr>
              <a:spLocks/>
            </p:cNvSpPr>
            <p:nvPr/>
          </p:nvSpPr>
          <p:spPr bwMode="auto">
            <a:xfrm>
              <a:off x="3192" y="2245"/>
              <a:ext cx="13" cy="739"/>
            </a:xfrm>
            <a:custGeom>
              <a:avLst/>
              <a:gdLst>
                <a:gd name="T0" fmla="*/ 1 w 20"/>
                <a:gd name="T1" fmla="*/ 1 h 1165"/>
                <a:gd name="T2" fmla="*/ 1 w 20"/>
                <a:gd name="T3" fmla="*/ 19 h 1165"/>
                <a:gd name="T4" fmla="*/ 0 w 20"/>
                <a:gd name="T5" fmla="*/ 19 h 1165"/>
                <a:gd name="T6" fmla="*/ 0 w 20"/>
                <a:gd name="T7" fmla="*/ 0 h 1165"/>
                <a:gd name="T8" fmla="*/ 1 w 20"/>
                <a:gd name="T9" fmla="*/ 0 h 1165"/>
                <a:gd name="T10" fmla="*/ 1 w 20"/>
                <a:gd name="T11" fmla="*/ 1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65"/>
                <a:gd name="T20" fmla="*/ 20 w 20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65">
                  <a:moveTo>
                    <a:pt x="20" y="10"/>
                  </a:moveTo>
                  <a:lnTo>
                    <a:pt x="20" y="1165"/>
                  </a:lnTo>
                  <a:lnTo>
                    <a:pt x="0" y="116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168" name="Rectangle 8"/>
            <p:cNvSpPr>
              <a:spLocks noChangeArrowheads="1"/>
            </p:cNvSpPr>
            <p:nvPr/>
          </p:nvSpPr>
          <p:spPr bwMode="auto">
            <a:xfrm>
              <a:off x="3250" y="2303"/>
              <a:ext cx="636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9" name="Freeform 9"/>
            <p:cNvSpPr>
              <a:spLocks/>
            </p:cNvSpPr>
            <p:nvPr/>
          </p:nvSpPr>
          <p:spPr bwMode="auto">
            <a:xfrm>
              <a:off x="3243" y="2296"/>
              <a:ext cx="13" cy="446"/>
            </a:xfrm>
            <a:custGeom>
              <a:avLst/>
              <a:gdLst>
                <a:gd name="T0" fmla="*/ 1 w 20"/>
                <a:gd name="T1" fmla="*/ 1 h 702"/>
                <a:gd name="T2" fmla="*/ 1 w 20"/>
                <a:gd name="T3" fmla="*/ 11 h 702"/>
                <a:gd name="T4" fmla="*/ 0 w 20"/>
                <a:gd name="T5" fmla="*/ 11 h 702"/>
                <a:gd name="T6" fmla="*/ 0 w 20"/>
                <a:gd name="T7" fmla="*/ 0 h 702"/>
                <a:gd name="T8" fmla="*/ 1 w 20"/>
                <a:gd name="T9" fmla="*/ 0 h 702"/>
                <a:gd name="T10" fmla="*/ 1 w 20"/>
                <a:gd name="T11" fmla="*/ 1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02"/>
                <a:gd name="T20" fmla="*/ 20 w 20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02">
                  <a:moveTo>
                    <a:pt x="20" y="10"/>
                  </a:moveTo>
                  <a:lnTo>
                    <a:pt x="20" y="702"/>
                  </a:lnTo>
                  <a:lnTo>
                    <a:pt x="0" y="7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92" y="2245"/>
              <a:ext cx="746" cy="746"/>
              <a:chOff x="3695" y="769"/>
              <a:chExt cx="1175" cy="1175"/>
            </a:xfrm>
          </p:grpSpPr>
          <p:sp>
            <p:nvSpPr>
              <p:cNvPr id="90181" name="Freeform 11"/>
              <p:cNvSpPr>
                <a:spLocks/>
              </p:cNvSpPr>
              <p:nvPr/>
            </p:nvSpPr>
            <p:spPr bwMode="auto">
              <a:xfrm>
                <a:off x="3695" y="769"/>
                <a:ext cx="1175" cy="1175"/>
              </a:xfrm>
              <a:custGeom>
                <a:avLst/>
                <a:gdLst>
                  <a:gd name="T0" fmla="*/ 10 w 1175"/>
                  <a:gd name="T1" fmla="*/ 1155 h 1175"/>
                  <a:gd name="T2" fmla="*/ 1155 w 1175"/>
                  <a:gd name="T3" fmla="*/ 1155 h 1175"/>
                  <a:gd name="T4" fmla="*/ 1155 w 1175"/>
                  <a:gd name="T5" fmla="*/ 20 h 1175"/>
                  <a:gd name="T6" fmla="*/ 10 w 1175"/>
                  <a:gd name="T7" fmla="*/ 20 h 1175"/>
                  <a:gd name="T8" fmla="*/ 10 w 1175"/>
                  <a:gd name="T9" fmla="*/ 0 h 1175"/>
                  <a:gd name="T10" fmla="*/ 1175 w 1175"/>
                  <a:gd name="T11" fmla="*/ 0 h 1175"/>
                  <a:gd name="T12" fmla="*/ 1175 w 1175"/>
                  <a:gd name="T13" fmla="*/ 1175 h 1175"/>
                  <a:gd name="T14" fmla="*/ 0 w 1175"/>
                  <a:gd name="T15" fmla="*/ 1175 h 1175"/>
                  <a:gd name="T16" fmla="*/ 0 w 1175"/>
                  <a:gd name="T17" fmla="*/ 1165 h 1175"/>
                  <a:gd name="T18" fmla="*/ 10 w 1175"/>
                  <a:gd name="T19" fmla="*/ 1155 h 1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5"/>
                  <a:gd name="T31" fmla="*/ 0 h 1175"/>
                  <a:gd name="T32" fmla="*/ 1175 w 1175"/>
                  <a:gd name="T33" fmla="*/ 1175 h 1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5" h="1175">
                    <a:moveTo>
                      <a:pt x="10" y="1155"/>
                    </a:moveTo>
                    <a:lnTo>
                      <a:pt x="1155" y="1155"/>
                    </a:lnTo>
                    <a:lnTo>
                      <a:pt x="1155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175" y="0"/>
                    </a:lnTo>
                    <a:lnTo>
                      <a:pt x="1175" y="1175"/>
                    </a:lnTo>
                    <a:lnTo>
                      <a:pt x="0" y="1175"/>
                    </a:lnTo>
                    <a:lnTo>
                      <a:pt x="0" y="1165"/>
                    </a:lnTo>
                    <a:lnTo>
                      <a:pt x="10" y="1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2" name="Freeform 12"/>
              <p:cNvSpPr>
                <a:spLocks/>
              </p:cNvSpPr>
              <p:nvPr/>
            </p:nvSpPr>
            <p:spPr bwMode="auto">
              <a:xfrm>
                <a:off x="3776" y="850"/>
                <a:ext cx="1013" cy="712"/>
              </a:xfrm>
              <a:custGeom>
                <a:avLst/>
                <a:gdLst>
                  <a:gd name="T0" fmla="*/ 10 w 1013"/>
                  <a:gd name="T1" fmla="*/ 692 h 712"/>
                  <a:gd name="T2" fmla="*/ 993 w 1013"/>
                  <a:gd name="T3" fmla="*/ 692 h 712"/>
                  <a:gd name="T4" fmla="*/ 993 w 1013"/>
                  <a:gd name="T5" fmla="*/ 20 h 712"/>
                  <a:gd name="T6" fmla="*/ 10 w 1013"/>
                  <a:gd name="T7" fmla="*/ 20 h 712"/>
                  <a:gd name="T8" fmla="*/ 10 w 1013"/>
                  <a:gd name="T9" fmla="*/ 0 h 712"/>
                  <a:gd name="T10" fmla="*/ 1013 w 1013"/>
                  <a:gd name="T11" fmla="*/ 0 h 712"/>
                  <a:gd name="T12" fmla="*/ 1013 w 1013"/>
                  <a:gd name="T13" fmla="*/ 712 h 712"/>
                  <a:gd name="T14" fmla="*/ 0 w 1013"/>
                  <a:gd name="T15" fmla="*/ 712 h 712"/>
                  <a:gd name="T16" fmla="*/ 0 w 1013"/>
                  <a:gd name="T17" fmla="*/ 702 h 712"/>
                  <a:gd name="T18" fmla="*/ 10 w 1013"/>
                  <a:gd name="T19" fmla="*/ 692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3"/>
                  <a:gd name="T31" fmla="*/ 0 h 712"/>
                  <a:gd name="T32" fmla="*/ 1013 w 1013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3" h="712">
                    <a:moveTo>
                      <a:pt x="10" y="692"/>
                    </a:moveTo>
                    <a:lnTo>
                      <a:pt x="993" y="692"/>
                    </a:lnTo>
                    <a:lnTo>
                      <a:pt x="993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013" y="0"/>
                    </a:lnTo>
                    <a:lnTo>
                      <a:pt x="1013" y="712"/>
                    </a:lnTo>
                    <a:lnTo>
                      <a:pt x="0" y="712"/>
                    </a:lnTo>
                    <a:lnTo>
                      <a:pt x="0" y="702"/>
                    </a:lnTo>
                    <a:lnTo>
                      <a:pt x="10" y="6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3" name="AutoShape 13"/>
              <p:cNvSpPr>
                <a:spLocks noChangeArrowheads="1"/>
              </p:cNvSpPr>
              <p:nvPr/>
            </p:nvSpPr>
            <p:spPr bwMode="auto">
              <a:xfrm>
                <a:off x="3943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4" name="AutoShape 14"/>
              <p:cNvSpPr>
                <a:spLocks noChangeArrowheads="1"/>
              </p:cNvSpPr>
              <p:nvPr/>
            </p:nvSpPr>
            <p:spPr bwMode="auto">
              <a:xfrm>
                <a:off x="4491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71" name="Rectangle 30"/>
            <p:cNvSpPr>
              <a:spLocks noChangeArrowheads="1"/>
            </p:cNvSpPr>
            <p:nvPr/>
          </p:nvSpPr>
          <p:spPr bwMode="auto">
            <a:xfrm>
              <a:off x="3470" y="225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b="1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0</a:t>
              </a:r>
              <a:endParaRPr lang="es-ES_tradnl" sz="1600" b="1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2" name="Oval 31"/>
            <p:cNvSpPr>
              <a:spLocks noChangeArrowheads="1"/>
            </p:cNvSpPr>
            <p:nvPr/>
          </p:nvSpPr>
          <p:spPr bwMode="auto">
            <a:xfrm>
              <a:off x="3375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3" name="Oval 32"/>
            <p:cNvSpPr>
              <a:spLocks noChangeArrowheads="1"/>
            </p:cNvSpPr>
            <p:nvPr/>
          </p:nvSpPr>
          <p:spPr bwMode="auto">
            <a:xfrm>
              <a:off x="3720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4" name="Rectangle 33"/>
            <p:cNvSpPr>
              <a:spLocks noChangeArrowheads="1"/>
            </p:cNvSpPr>
            <p:nvPr/>
          </p:nvSpPr>
          <p:spPr bwMode="auto">
            <a:xfrm>
              <a:off x="3503" y="2774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A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grpSp>
          <p:nvGrpSpPr>
            <p:cNvPr id="4" name="Group 286"/>
            <p:cNvGrpSpPr>
              <a:grpSpLocks/>
            </p:cNvGrpSpPr>
            <p:nvPr/>
          </p:nvGrpSpPr>
          <p:grpSpPr bwMode="auto">
            <a:xfrm>
              <a:off x="3329" y="2358"/>
              <a:ext cx="466" cy="362"/>
              <a:chOff x="4601" y="334"/>
              <a:chExt cx="693" cy="539"/>
            </a:xfrm>
          </p:grpSpPr>
          <p:sp>
            <p:nvSpPr>
              <p:cNvPr id="90177" name="Freeform 287"/>
              <p:cNvSpPr>
                <a:spLocks/>
              </p:cNvSpPr>
              <p:nvPr/>
            </p:nvSpPr>
            <p:spPr bwMode="auto">
              <a:xfrm>
                <a:off x="4601" y="562"/>
                <a:ext cx="50" cy="31"/>
              </a:xfrm>
              <a:custGeom>
                <a:avLst/>
                <a:gdLst>
                  <a:gd name="T0" fmla="*/ 20 w 50"/>
                  <a:gd name="T1" fmla="*/ 0 h 31"/>
                  <a:gd name="T2" fmla="*/ 50 w 50"/>
                  <a:gd name="T3" fmla="*/ 31 h 31"/>
                  <a:gd name="T4" fmla="*/ 30 w 50"/>
                  <a:gd name="T5" fmla="*/ 31 h 31"/>
                  <a:gd name="T6" fmla="*/ 0 w 50"/>
                  <a:gd name="T7" fmla="*/ 0 h 31"/>
                  <a:gd name="T8" fmla="*/ 20 w 5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"/>
                  <a:gd name="T17" fmla="*/ 50 w 5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">
                    <a:moveTo>
                      <a:pt x="20" y="0"/>
                    </a:moveTo>
                    <a:lnTo>
                      <a:pt x="50" y="31"/>
                    </a:lnTo>
                    <a:lnTo>
                      <a:pt x="30" y="3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78" name="Freeform 288"/>
              <p:cNvSpPr>
                <a:spLocks/>
              </p:cNvSpPr>
              <p:nvPr/>
            </p:nvSpPr>
            <p:spPr bwMode="auto">
              <a:xfrm>
                <a:off x="5244" y="572"/>
                <a:ext cx="50" cy="41"/>
              </a:xfrm>
              <a:custGeom>
                <a:avLst/>
                <a:gdLst>
                  <a:gd name="T0" fmla="*/ 0 w 50"/>
                  <a:gd name="T1" fmla="*/ 41 h 41"/>
                  <a:gd name="T2" fmla="*/ 30 w 50"/>
                  <a:gd name="T3" fmla="*/ 0 h 41"/>
                  <a:gd name="T4" fmla="*/ 50 w 50"/>
                  <a:gd name="T5" fmla="*/ 0 h 41"/>
                  <a:gd name="T6" fmla="*/ 20 w 50"/>
                  <a:gd name="T7" fmla="*/ 41 h 41"/>
                  <a:gd name="T8" fmla="*/ 0 w 5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1"/>
                  <a:gd name="T17" fmla="*/ 50 w 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1">
                    <a:moveTo>
                      <a:pt x="0" y="41"/>
                    </a:moveTo>
                    <a:lnTo>
                      <a:pt x="30" y="0"/>
                    </a:lnTo>
                    <a:lnTo>
                      <a:pt x="50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79" name="Arc 289"/>
              <p:cNvSpPr>
                <a:spLocks/>
              </p:cNvSpPr>
              <p:nvPr/>
            </p:nvSpPr>
            <p:spPr bwMode="auto">
              <a:xfrm rot="-2565060">
                <a:off x="4678" y="334"/>
                <a:ext cx="549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0" name="Line 290"/>
              <p:cNvSpPr>
                <a:spLocks noChangeShapeType="1"/>
              </p:cNvSpPr>
              <p:nvPr/>
            </p:nvSpPr>
            <p:spPr bwMode="auto">
              <a:xfrm>
                <a:off x="4944" y="452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76" name="Oval 20"/>
            <p:cNvSpPr>
              <a:spLocks noChangeArrowheads="1"/>
            </p:cNvSpPr>
            <p:nvPr/>
          </p:nvSpPr>
          <p:spPr bwMode="auto">
            <a:xfrm flipH="1">
              <a:off x="3537" y="2687"/>
              <a:ext cx="35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</p:grpSp>
      <p:grpSp>
        <p:nvGrpSpPr>
          <p:cNvPr id="5" name="42 Grupo"/>
          <p:cNvGrpSpPr>
            <a:grpSpLocks/>
          </p:cNvGrpSpPr>
          <p:nvPr/>
        </p:nvGrpSpPr>
        <p:grpSpPr bwMode="auto">
          <a:xfrm>
            <a:off x="2289175" y="2416175"/>
            <a:ext cx="1295400" cy="576263"/>
            <a:chOff x="4211960" y="2420888"/>
            <a:chExt cx="1296144" cy="576064"/>
          </a:xfrm>
        </p:grpSpPr>
        <p:cxnSp>
          <p:nvCxnSpPr>
            <p:cNvPr id="34" name="33 Conector recto"/>
            <p:cNvCxnSpPr/>
            <p:nvPr/>
          </p:nvCxnSpPr>
          <p:spPr>
            <a:xfrm>
              <a:off x="4211960" y="270971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Triángulo isósceles"/>
            <p:cNvSpPr/>
            <p:nvPr/>
          </p:nvSpPr>
          <p:spPr>
            <a:xfrm rot="5400000">
              <a:off x="4643413" y="2492896"/>
              <a:ext cx="433237" cy="4320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5076056" y="2420888"/>
              <a:ext cx="0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5076056" y="270971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tebulb"/>
          <p:cNvSpPr>
            <a:spLocks noEditPoints="1" noChangeArrowheads="1"/>
          </p:cNvSpPr>
          <p:nvPr/>
        </p:nvSpPr>
        <p:spPr bwMode="auto">
          <a:xfrm flipH="1">
            <a:off x="4233863" y="1547813"/>
            <a:ext cx="912812" cy="1368425"/>
          </a:xfrm>
          <a:custGeom>
            <a:avLst/>
            <a:gdLst>
              <a:gd name="T0" fmla="*/ 19287631 w 21600"/>
              <a:gd name="T1" fmla="*/ 0 h 21600"/>
              <a:gd name="T2" fmla="*/ 38575263 w 21600"/>
              <a:gd name="T3" fmla="*/ 31233854 h 21600"/>
              <a:gd name="T4" fmla="*/ 0 w 21600"/>
              <a:gd name="T5" fmla="*/ 31233854 h 21600"/>
              <a:gd name="T6" fmla="*/ 19287631 w 21600"/>
              <a:gd name="T7" fmla="*/ 866938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77 Grupo"/>
          <p:cNvGrpSpPr>
            <a:grpSpLocks/>
          </p:cNvGrpSpPr>
          <p:nvPr/>
        </p:nvGrpSpPr>
        <p:grpSpPr bwMode="auto">
          <a:xfrm>
            <a:off x="3381375" y="3743325"/>
            <a:ext cx="107950" cy="792163"/>
            <a:chOff x="4572000" y="2924944"/>
            <a:chExt cx="59034" cy="432048"/>
          </a:xfrm>
        </p:grpSpPr>
        <p:cxnSp>
          <p:nvCxnSpPr>
            <p:cNvPr id="59" name="58 Conector recto"/>
            <p:cNvCxnSpPr/>
            <p:nvPr/>
          </p:nvCxnSpPr>
          <p:spPr>
            <a:xfrm>
              <a:off x="4572000" y="2924944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4631034" y="3027978"/>
              <a:ext cx="0" cy="215591"/>
            </a:xfrm>
            <a:prstGeom prst="line">
              <a:avLst/>
            </a:prstGeom>
            <a:ln w="952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82 Grupo"/>
          <p:cNvGrpSpPr>
            <a:grpSpLocks/>
          </p:cNvGrpSpPr>
          <p:nvPr/>
        </p:nvGrpSpPr>
        <p:grpSpPr bwMode="auto">
          <a:xfrm>
            <a:off x="1497013" y="2687638"/>
            <a:ext cx="6003925" cy="1452562"/>
            <a:chOff x="2290899" y="2218533"/>
            <a:chExt cx="6004539" cy="1451825"/>
          </a:xfrm>
        </p:grpSpPr>
        <p:cxnSp>
          <p:nvCxnSpPr>
            <p:cNvPr id="71" name="70 Conector recto"/>
            <p:cNvCxnSpPr/>
            <p:nvPr/>
          </p:nvCxnSpPr>
          <p:spPr>
            <a:xfrm flipV="1">
              <a:off x="8295438" y="2229639"/>
              <a:ext cx="0" cy="1440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81 Grupo"/>
            <p:cNvGrpSpPr>
              <a:grpSpLocks/>
            </p:cNvGrpSpPr>
            <p:nvPr/>
          </p:nvGrpSpPr>
          <p:grpSpPr bwMode="auto">
            <a:xfrm>
              <a:off x="2290899" y="2218533"/>
              <a:ext cx="5998859" cy="1451825"/>
              <a:chOff x="2290899" y="2218533"/>
              <a:chExt cx="5998859" cy="1451825"/>
            </a:xfrm>
          </p:grpSpPr>
          <p:cxnSp>
            <p:nvCxnSpPr>
              <p:cNvPr id="76" name="75 Conector recto"/>
              <p:cNvCxnSpPr/>
              <p:nvPr/>
            </p:nvCxnSpPr>
            <p:spPr>
              <a:xfrm flipV="1">
                <a:off x="3946830" y="2218533"/>
                <a:ext cx="3202315" cy="23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H="1">
                <a:off x="2290899" y="2242333"/>
                <a:ext cx="12240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>
                <a:off x="2290899" y="2229639"/>
                <a:ext cx="0" cy="1440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>
                <a:off x="2290899" y="3670358"/>
                <a:ext cx="18813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>
                <a:off x="4307230" y="3670358"/>
                <a:ext cx="7922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>
                <a:off x="5458285" y="3670358"/>
                <a:ext cx="28308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Line 46"/>
          <p:cNvSpPr>
            <a:spLocks noChangeShapeType="1"/>
          </p:cNvSpPr>
          <p:nvPr/>
        </p:nvSpPr>
        <p:spPr bwMode="auto">
          <a:xfrm rot="3086013">
            <a:off x="6509760" y="2127734"/>
            <a:ext cx="290871" cy="2309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Line 40"/>
          <p:cNvSpPr>
            <a:spLocks noChangeShapeType="1"/>
          </p:cNvSpPr>
          <p:nvPr/>
        </p:nvSpPr>
        <p:spPr bwMode="auto">
          <a:xfrm rot="1302609" flipH="1">
            <a:off x="6692106" y="2155826"/>
            <a:ext cx="203200" cy="33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Line 295"/>
          <p:cNvSpPr>
            <a:spLocks noChangeShapeType="1"/>
          </p:cNvSpPr>
          <p:nvPr/>
        </p:nvSpPr>
        <p:spPr bwMode="auto">
          <a:xfrm>
            <a:off x="6934200" y="26939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105 Grupo"/>
          <p:cNvGrpSpPr>
            <a:grpSpLocks/>
          </p:cNvGrpSpPr>
          <p:nvPr/>
        </p:nvGrpSpPr>
        <p:grpSpPr bwMode="auto">
          <a:xfrm>
            <a:off x="6356350" y="2655888"/>
            <a:ext cx="611188" cy="69850"/>
            <a:chOff x="6355598" y="2546936"/>
            <a:chExt cx="611187" cy="69850"/>
          </a:xfrm>
        </p:grpSpPr>
        <p:sp>
          <p:nvSpPr>
            <p:cNvPr id="102" name="101 Elipse"/>
            <p:cNvSpPr/>
            <p:nvPr/>
          </p:nvSpPr>
          <p:spPr>
            <a:xfrm flipH="1">
              <a:off x="6355598" y="2546936"/>
              <a:ext cx="61913" cy="6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3" name="102 Elipse"/>
            <p:cNvSpPr/>
            <p:nvPr/>
          </p:nvSpPr>
          <p:spPr>
            <a:xfrm flipH="1">
              <a:off x="6904872" y="2551698"/>
              <a:ext cx="61913" cy="65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4537075" y="2568575"/>
            <a:ext cx="306388" cy="347663"/>
            <a:chOff x="2488" y="2178"/>
            <a:chExt cx="193" cy="219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2490" y="2178"/>
              <a:ext cx="191" cy="115"/>
              <a:chOff x="2490" y="2178"/>
              <a:chExt cx="191" cy="115"/>
            </a:xfrm>
          </p:grpSpPr>
          <p:sp>
            <p:nvSpPr>
              <p:cNvPr id="90137" name="Rectangle 5"/>
              <p:cNvSpPr>
                <a:spLocks noChangeArrowheads="1"/>
              </p:cNvSpPr>
              <p:nvPr/>
            </p:nvSpPr>
            <p:spPr bwMode="auto">
              <a:xfrm>
                <a:off x="2491" y="2178"/>
                <a:ext cx="185" cy="1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38" name="Line 6"/>
              <p:cNvSpPr>
                <a:spLocks noChangeShapeType="1"/>
              </p:cNvSpPr>
              <p:nvPr/>
            </p:nvSpPr>
            <p:spPr bwMode="auto">
              <a:xfrm>
                <a:off x="2490" y="2216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39" name="Line 7"/>
              <p:cNvSpPr>
                <a:spLocks noChangeShapeType="1"/>
              </p:cNvSpPr>
              <p:nvPr/>
            </p:nvSpPr>
            <p:spPr bwMode="auto">
              <a:xfrm>
                <a:off x="2490" y="22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35" name="AutoShape 8"/>
            <p:cNvSpPr>
              <a:spLocks noChangeArrowheads="1"/>
            </p:cNvSpPr>
            <p:nvPr/>
          </p:nvSpPr>
          <p:spPr bwMode="auto">
            <a:xfrm flipV="1">
              <a:off x="2488" y="2213"/>
              <a:ext cx="191" cy="1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10" y="10800"/>
                  </a:moveTo>
                  <a:cubicBezTo>
                    <a:pt x="9610" y="10142"/>
                    <a:pt x="10142" y="9610"/>
                    <a:pt x="10800" y="9610"/>
                  </a:cubicBezTo>
                  <a:cubicBezTo>
                    <a:pt x="11457" y="9609"/>
                    <a:pt x="11989" y="10142"/>
                    <a:pt x="1199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136" name="Rectangle 9"/>
            <p:cNvSpPr>
              <a:spLocks noChangeArrowheads="1"/>
            </p:cNvSpPr>
            <p:nvPr/>
          </p:nvSpPr>
          <p:spPr bwMode="auto">
            <a:xfrm>
              <a:off x="2562" y="2303"/>
              <a:ext cx="4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0129" name="107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rgbClr val="FFFFFF"/>
                </a:solidFill>
                <a:latin typeface="Calibri" pitchFamily="34" charset="0"/>
                <a:cs typeface="Arial"/>
              </a:rPr>
              <a:t>El diodo únicamente conduce en un sentido de la corriente</a:t>
            </a:r>
          </a:p>
        </p:txBody>
      </p:sp>
      <p:sp>
        <p:nvSpPr>
          <p:cNvPr id="72" name="71 CuadroTexto"/>
          <p:cNvSpPr txBox="1">
            <a:spLocks noChangeArrowheads="1"/>
          </p:cNvSpPr>
          <p:nvPr/>
        </p:nvSpPr>
        <p:spPr bwMode="auto">
          <a:xfrm>
            <a:off x="2576513" y="2019300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Diodo</a:t>
            </a:r>
          </a:p>
        </p:txBody>
      </p:sp>
      <p:grpSp>
        <p:nvGrpSpPr>
          <p:cNvPr id="12" name="81 Grupo"/>
          <p:cNvGrpSpPr>
            <a:grpSpLocks/>
          </p:cNvGrpSpPr>
          <p:nvPr/>
        </p:nvGrpSpPr>
        <p:grpSpPr bwMode="auto">
          <a:xfrm>
            <a:off x="2957513" y="3919538"/>
            <a:ext cx="996950" cy="768350"/>
            <a:chOff x="2956954" y="3918858"/>
            <a:chExt cx="997528" cy="769441"/>
          </a:xfrm>
        </p:grpSpPr>
        <p:sp>
          <p:nvSpPr>
            <p:cNvPr id="90132" name="72 CuadroTexto"/>
            <p:cNvSpPr txBox="1">
              <a:spLocks noChangeArrowheads="1"/>
            </p:cNvSpPr>
            <p:nvPr/>
          </p:nvSpPr>
          <p:spPr bwMode="auto">
            <a:xfrm>
              <a:off x="2956954" y="4025736"/>
              <a:ext cx="4275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60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90133" name="77 CuadroTexto"/>
            <p:cNvSpPr txBox="1">
              <a:spLocks noChangeArrowheads="1"/>
            </p:cNvSpPr>
            <p:nvPr/>
          </p:nvSpPr>
          <p:spPr bwMode="auto">
            <a:xfrm>
              <a:off x="3526969" y="3918858"/>
              <a:ext cx="4275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440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3" name="56 Grupo"/>
          <p:cNvGrpSpPr/>
          <p:nvPr/>
        </p:nvGrpSpPr>
        <p:grpSpPr>
          <a:xfrm>
            <a:off x="4260473" y="3906142"/>
            <a:ext cx="522287" cy="363538"/>
            <a:chOff x="3262313" y="1657350"/>
            <a:chExt cx="522287" cy="363538"/>
          </a:xfrm>
          <a:solidFill>
            <a:srgbClr val="EAF5F6"/>
          </a:solidFill>
        </p:grpSpPr>
        <p:sp>
          <p:nvSpPr>
            <p:cNvPr id="96" name="95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05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16" name="54 Grupo"/>
          <p:cNvGrpSpPr/>
          <p:nvPr/>
        </p:nvGrpSpPr>
        <p:grpSpPr>
          <a:xfrm>
            <a:off x="4181388" y="3786746"/>
            <a:ext cx="552828" cy="357188"/>
            <a:chOff x="2269079" y="1233404"/>
            <a:chExt cx="552828" cy="357188"/>
          </a:xfrm>
          <a:solidFill>
            <a:srgbClr val="EAF5F6"/>
          </a:solidFill>
        </p:grpSpPr>
        <p:sp>
          <p:nvSpPr>
            <p:cNvPr id="111" name="110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113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5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19" name="119 Grupo"/>
          <p:cNvGrpSpPr/>
          <p:nvPr/>
        </p:nvGrpSpPr>
        <p:grpSpPr>
          <a:xfrm>
            <a:off x="7244067" y="6076580"/>
            <a:ext cx="1734681" cy="577608"/>
            <a:chOff x="7563555" y="5453350"/>
            <a:chExt cx="1734681" cy="577608"/>
          </a:xfrm>
        </p:grpSpPr>
        <p:sp>
          <p:nvSpPr>
            <p:cNvPr id="121" name="120 Rectángulo"/>
            <p:cNvSpPr/>
            <p:nvPr/>
          </p:nvSpPr>
          <p:spPr>
            <a:xfrm>
              <a:off x="7863581" y="5453350"/>
              <a:ext cx="1434655" cy="57760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2" name="121 CuadroTexto"/>
            <p:cNvSpPr txBox="1"/>
            <p:nvPr/>
          </p:nvSpPr>
          <p:spPr>
            <a:xfrm>
              <a:off x="7563555" y="5475110"/>
              <a:ext cx="1580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400" b="1" kern="0" dirty="0">
                  <a:solidFill>
                    <a:srgbClr val="009900"/>
                  </a:solidFill>
                  <a:latin typeface="Calibri" pitchFamily="34" charset="0"/>
                  <a:cs typeface="Calibri" pitchFamily="34" charset="0"/>
                </a:rPr>
                <a:t>Diapositiva siguiente</a:t>
              </a:r>
            </a:p>
          </p:txBody>
        </p:sp>
      </p:grpSp>
      <p:sp>
        <p:nvSpPr>
          <p:cNvPr id="123" name="122 Triángulo isósceles">
            <a:hlinkClick r:id="" action="ppaction://hlinkshowjump?jump=nextslide"/>
          </p:cNvPr>
          <p:cNvSpPr/>
          <p:nvPr/>
        </p:nvSpPr>
        <p:spPr>
          <a:xfrm rot="5400000">
            <a:off x="8506586" y="6206162"/>
            <a:ext cx="327378" cy="31608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0" name="123 Grupo"/>
          <p:cNvGrpSpPr/>
          <p:nvPr/>
        </p:nvGrpSpPr>
        <p:grpSpPr>
          <a:xfrm>
            <a:off x="3718471" y="3123435"/>
            <a:ext cx="926431" cy="618834"/>
            <a:chOff x="3718471" y="3123435"/>
            <a:chExt cx="926431" cy="618834"/>
          </a:xfrm>
        </p:grpSpPr>
        <p:sp>
          <p:nvSpPr>
            <p:cNvPr id="125" name="124 CuadroTexto"/>
            <p:cNvSpPr txBox="1"/>
            <p:nvPr/>
          </p:nvSpPr>
          <p:spPr>
            <a:xfrm>
              <a:off x="3718471" y="3123435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dirty="0">
                  <a:solidFill>
                    <a:srgbClr val="FF0000"/>
                  </a:solidFill>
                  <a:latin typeface="Arial"/>
                  <a:cs typeface="Arial"/>
                </a:rPr>
                <a:t>Pulsar</a:t>
              </a:r>
            </a:p>
          </p:txBody>
        </p:sp>
        <p:cxnSp>
          <p:nvCxnSpPr>
            <p:cNvPr id="126" name="125 Conector recto de flecha"/>
            <p:cNvCxnSpPr/>
            <p:nvPr/>
          </p:nvCxnSpPr>
          <p:spPr>
            <a:xfrm rot="5400000" flipV="1">
              <a:off x="4120446" y="3476980"/>
              <a:ext cx="304800" cy="2257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82 Elipse"/>
          <p:cNvSpPr/>
          <p:nvPr/>
        </p:nvSpPr>
        <p:spPr>
          <a:xfrm>
            <a:off x="3194756" y="4075289"/>
            <a:ext cx="135466" cy="1354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C00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39593E-6 L -0.1901 -2.39593E-6 L -0.1901 -0.21069 L 0.46667 -0.21069 L 0.46667 0.00324 L 0.02587 0.00324 " pathEditMode="relative" ptsTypes="AAAAAA">
                                      <p:cBhvr>
                                        <p:cTn id="3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23" grpId="0" animBg="1"/>
      <p:bldP spid="83" grpId="0" animBg="1"/>
      <p:bldP spid="8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901700" y="1106488"/>
            <a:ext cx="7099300" cy="4090987"/>
          </a:xfrm>
          <a:prstGeom prst="rect">
            <a:avLst/>
          </a:prstGeom>
          <a:solidFill>
            <a:srgbClr val="EAF5F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6070600" y="1697038"/>
            <a:ext cx="1193800" cy="1193800"/>
            <a:chOff x="3192" y="2245"/>
            <a:chExt cx="752" cy="752"/>
          </a:xfrm>
        </p:grpSpPr>
        <p:sp>
          <p:nvSpPr>
            <p:cNvPr id="90164" name="Rectangle 4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5" name="Rectangle 5"/>
            <p:cNvSpPr>
              <a:spLocks noChangeArrowheads="1"/>
            </p:cNvSpPr>
            <p:nvPr/>
          </p:nvSpPr>
          <p:spPr bwMode="auto">
            <a:xfrm>
              <a:off x="3198" y="2251"/>
              <a:ext cx="733" cy="7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6" name="Rectangle 6"/>
            <p:cNvSpPr>
              <a:spLocks noChangeArrowheads="1"/>
            </p:cNvSpPr>
            <p:nvPr/>
          </p:nvSpPr>
          <p:spPr bwMode="auto">
            <a:xfrm>
              <a:off x="3198" y="2251"/>
              <a:ext cx="746" cy="7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7" name="Freeform 7"/>
            <p:cNvSpPr>
              <a:spLocks/>
            </p:cNvSpPr>
            <p:nvPr/>
          </p:nvSpPr>
          <p:spPr bwMode="auto">
            <a:xfrm>
              <a:off x="3192" y="2245"/>
              <a:ext cx="13" cy="739"/>
            </a:xfrm>
            <a:custGeom>
              <a:avLst/>
              <a:gdLst>
                <a:gd name="T0" fmla="*/ 1 w 20"/>
                <a:gd name="T1" fmla="*/ 1 h 1165"/>
                <a:gd name="T2" fmla="*/ 1 w 20"/>
                <a:gd name="T3" fmla="*/ 19 h 1165"/>
                <a:gd name="T4" fmla="*/ 0 w 20"/>
                <a:gd name="T5" fmla="*/ 19 h 1165"/>
                <a:gd name="T6" fmla="*/ 0 w 20"/>
                <a:gd name="T7" fmla="*/ 0 h 1165"/>
                <a:gd name="T8" fmla="*/ 1 w 20"/>
                <a:gd name="T9" fmla="*/ 0 h 1165"/>
                <a:gd name="T10" fmla="*/ 1 w 20"/>
                <a:gd name="T11" fmla="*/ 1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165"/>
                <a:gd name="T20" fmla="*/ 20 w 20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165">
                  <a:moveTo>
                    <a:pt x="20" y="10"/>
                  </a:moveTo>
                  <a:lnTo>
                    <a:pt x="20" y="1165"/>
                  </a:lnTo>
                  <a:lnTo>
                    <a:pt x="0" y="116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168" name="Rectangle 8"/>
            <p:cNvSpPr>
              <a:spLocks noChangeArrowheads="1"/>
            </p:cNvSpPr>
            <p:nvPr/>
          </p:nvSpPr>
          <p:spPr bwMode="auto">
            <a:xfrm>
              <a:off x="3250" y="2303"/>
              <a:ext cx="636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69" name="Freeform 9"/>
            <p:cNvSpPr>
              <a:spLocks/>
            </p:cNvSpPr>
            <p:nvPr/>
          </p:nvSpPr>
          <p:spPr bwMode="auto">
            <a:xfrm>
              <a:off x="3243" y="2296"/>
              <a:ext cx="13" cy="446"/>
            </a:xfrm>
            <a:custGeom>
              <a:avLst/>
              <a:gdLst>
                <a:gd name="T0" fmla="*/ 1 w 20"/>
                <a:gd name="T1" fmla="*/ 1 h 702"/>
                <a:gd name="T2" fmla="*/ 1 w 20"/>
                <a:gd name="T3" fmla="*/ 11 h 702"/>
                <a:gd name="T4" fmla="*/ 0 w 20"/>
                <a:gd name="T5" fmla="*/ 11 h 702"/>
                <a:gd name="T6" fmla="*/ 0 w 20"/>
                <a:gd name="T7" fmla="*/ 0 h 702"/>
                <a:gd name="T8" fmla="*/ 1 w 20"/>
                <a:gd name="T9" fmla="*/ 0 h 702"/>
                <a:gd name="T10" fmla="*/ 1 w 20"/>
                <a:gd name="T11" fmla="*/ 1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702"/>
                <a:gd name="T20" fmla="*/ 20 w 20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702">
                  <a:moveTo>
                    <a:pt x="20" y="10"/>
                  </a:moveTo>
                  <a:lnTo>
                    <a:pt x="20" y="702"/>
                  </a:lnTo>
                  <a:lnTo>
                    <a:pt x="0" y="7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92" y="2245"/>
              <a:ext cx="746" cy="746"/>
              <a:chOff x="3695" y="769"/>
              <a:chExt cx="1175" cy="1175"/>
            </a:xfrm>
          </p:grpSpPr>
          <p:sp>
            <p:nvSpPr>
              <p:cNvPr id="90181" name="Freeform 11"/>
              <p:cNvSpPr>
                <a:spLocks/>
              </p:cNvSpPr>
              <p:nvPr/>
            </p:nvSpPr>
            <p:spPr bwMode="auto">
              <a:xfrm>
                <a:off x="3695" y="769"/>
                <a:ext cx="1175" cy="1175"/>
              </a:xfrm>
              <a:custGeom>
                <a:avLst/>
                <a:gdLst>
                  <a:gd name="T0" fmla="*/ 10 w 1175"/>
                  <a:gd name="T1" fmla="*/ 1155 h 1175"/>
                  <a:gd name="T2" fmla="*/ 1155 w 1175"/>
                  <a:gd name="T3" fmla="*/ 1155 h 1175"/>
                  <a:gd name="T4" fmla="*/ 1155 w 1175"/>
                  <a:gd name="T5" fmla="*/ 20 h 1175"/>
                  <a:gd name="T6" fmla="*/ 10 w 1175"/>
                  <a:gd name="T7" fmla="*/ 20 h 1175"/>
                  <a:gd name="T8" fmla="*/ 10 w 1175"/>
                  <a:gd name="T9" fmla="*/ 0 h 1175"/>
                  <a:gd name="T10" fmla="*/ 1175 w 1175"/>
                  <a:gd name="T11" fmla="*/ 0 h 1175"/>
                  <a:gd name="T12" fmla="*/ 1175 w 1175"/>
                  <a:gd name="T13" fmla="*/ 1175 h 1175"/>
                  <a:gd name="T14" fmla="*/ 0 w 1175"/>
                  <a:gd name="T15" fmla="*/ 1175 h 1175"/>
                  <a:gd name="T16" fmla="*/ 0 w 1175"/>
                  <a:gd name="T17" fmla="*/ 1165 h 1175"/>
                  <a:gd name="T18" fmla="*/ 10 w 1175"/>
                  <a:gd name="T19" fmla="*/ 1155 h 1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75"/>
                  <a:gd name="T31" fmla="*/ 0 h 1175"/>
                  <a:gd name="T32" fmla="*/ 1175 w 1175"/>
                  <a:gd name="T33" fmla="*/ 1175 h 11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75" h="1175">
                    <a:moveTo>
                      <a:pt x="10" y="1155"/>
                    </a:moveTo>
                    <a:lnTo>
                      <a:pt x="1155" y="1155"/>
                    </a:lnTo>
                    <a:lnTo>
                      <a:pt x="1155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175" y="0"/>
                    </a:lnTo>
                    <a:lnTo>
                      <a:pt x="1175" y="1175"/>
                    </a:lnTo>
                    <a:lnTo>
                      <a:pt x="0" y="1175"/>
                    </a:lnTo>
                    <a:lnTo>
                      <a:pt x="0" y="1165"/>
                    </a:lnTo>
                    <a:lnTo>
                      <a:pt x="10" y="1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2" name="Freeform 12"/>
              <p:cNvSpPr>
                <a:spLocks/>
              </p:cNvSpPr>
              <p:nvPr/>
            </p:nvSpPr>
            <p:spPr bwMode="auto">
              <a:xfrm>
                <a:off x="3776" y="850"/>
                <a:ext cx="1013" cy="712"/>
              </a:xfrm>
              <a:custGeom>
                <a:avLst/>
                <a:gdLst>
                  <a:gd name="T0" fmla="*/ 10 w 1013"/>
                  <a:gd name="T1" fmla="*/ 692 h 712"/>
                  <a:gd name="T2" fmla="*/ 993 w 1013"/>
                  <a:gd name="T3" fmla="*/ 692 h 712"/>
                  <a:gd name="T4" fmla="*/ 993 w 1013"/>
                  <a:gd name="T5" fmla="*/ 20 h 712"/>
                  <a:gd name="T6" fmla="*/ 10 w 1013"/>
                  <a:gd name="T7" fmla="*/ 20 h 712"/>
                  <a:gd name="T8" fmla="*/ 10 w 1013"/>
                  <a:gd name="T9" fmla="*/ 0 h 712"/>
                  <a:gd name="T10" fmla="*/ 1013 w 1013"/>
                  <a:gd name="T11" fmla="*/ 0 h 712"/>
                  <a:gd name="T12" fmla="*/ 1013 w 1013"/>
                  <a:gd name="T13" fmla="*/ 712 h 712"/>
                  <a:gd name="T14" fmla="*/ 0 w 1013"/>
                  <a:gd name="T15" fmla="*/ 712 h 712"/>
                  <a:gd name="T16" fmla="*/ 0 w 1013"/>
                  <a:gd name="T17" fmla="*/ 702 h 712"/>
                  <a:gd name="T18" fmla="*/ 10 w 1013"/>
                  <a:gd name="T19" fmla="*/ 692 h 7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3"/>
                  <a:gd name="T31" fmla="*/ 0 h 712"/>
                  <a:gd name="T32" fmla="*/ 1013 w 1013"/>
                  <a:gd name="T33" fmla="*/ 712 h 7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3" h="712">
                    <a:moveTo>
                      <a:pt x="10" y="692"/>
                    </a:moveTo>
                    <a:lnTo>
                      <a:pt x="993" y="692"/>
                    </a:lnTo>
                    <a:lnTo>
                      <a:pt x="993" y="20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1013" y="0"/>
                    </a:lnTo>
                    <a:lnTo>
                      <a:pt x="1013" y="712"/>
                    </a:lnTo>
                    <a:lnTo>
                      <a:pt x="0" y="712"/>
                    </a:lnTo>
                    <a:lnTo>
                      <a:pt x="0" y="702"/>
                    </a:lnTo>
                    <a:lnTo>
                      <a:pt x="10" y="6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3" name="AutoShape 13"/>
              <p:cNvSpPr>
                <a:spLocks noChangeArrowheads="1"/>
              </p:cNvSpPr>
              <p:nvPr/>
            </p:nvSpPr>
            <p:spPr bwMode="auto">
              <a:xfrm>
                <a:off x="3943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4" name="AutoShape 14"/>
              <p:cNvSpPr>
                <a:spLocks noChangeArrowheads="1"/>
              </p:cNvSpPr>
              <p:nvPr/>
            </p:nvSpPr>
            <p:spPr bwMode="auto">
              <a:xfrm>
                <a:off x="4491" y="1687"/>
                <a:ext cx="137" cy="1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3 w 21600"/>
                  <a:gd name="T25" fmla="*/ 3153 h 21600"/>
                  <a:gd name="T26" fmla="*/ 18447 w 21600"/>
                  <a:gd name="T27" fmla="*/ 1844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3333CC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71" name="Rectangle 30"/>
            <p:cNvSpPr>
              <a:spLocks noChangeArrowheads="1"/>
            </p:cNvSpPr>
            <p:nvPr/>
          </p:nvSpPr>
          <p:spPr bwMode="auto">
            <a:xfrm>
              <a:off x="3470" y="225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600" b="1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0</a:t>
              </a:r>
              <a:endParaRPr lang="es-ES_tradnl" sz="1600" b="1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2" name="Oval 31"/>
            <p:cNvSpPr>
              <a:spLocks noChangeArrowheads="1"/>
            </p:cNvSpPr>
            <p:nvPr/>
          </p:nvSpPr>
          <p:spPr bwMode="auto">
            <a:xfrm>
              <a:off x="3375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3" name="Oval 32"/>
            <p:cNvSpPr>
              <a:spLocks noChangeArrowheads="1"/>
            </p:cNvSpPr>
            <p:nvPr/>
          </p:nvSpPr>
          <p:spPr bwMode="auto">
            <a:xfrm>
              <a:off x="3720" y="2850"/>
              <a:ext cx="36" cy="35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90174" name="Rectangle 33"/>
            <p:cNvSpPr>
              <a:spLocks noChangeArrowheads="1"/>
            </p:cNvSpPr>
            <p:nvPr/>
          </p:nvSpPr>
          <p:spPr bwMode="auto">
            <a:xfrm>
              <a:off x="3503" y="2774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>
                  <a:solidFill>
                    <a:srgbClr val="000000"/>
                  </a:solidFill>
                  <a:latin typeface="Times New Roman" pitchFamily="18" charset="0"/>
                  <a:cs typeface="Arial"/>
                </a:rPr>
                <a:t>A</a:t>
              </a:r>
              <a:endParaRPr lang="es-ES" sz="2400" b="1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  <p:grpSp>
          <p:nvGrpSpPr>
            <p:cNvPr id="4" name="Group 286"/>
            <p:cNvGrpSpPr>
              <a:grpSpLocks/>
            </p:cNvGrpSpPr>
            <p:nvPr/>
          </p:nvGrpSpPr>
          <p:grpSpPr bwMode="auto">
            <a:xfrm>
              <a:off x="3329" y="2358"/>
              <a:ext cx="466" cy="362"/>
              <a:chOff x="4601" y="334"/>
              <a:chExt cx="693" cy="539"/>
            </a:xfrm>
          </p:grpSpPr>
          <p:sp>
            <p:nvSpPr>
              <p:cNvPr id="90177" name="Freeform 287"/>
              <p:cNvSpPr>
                <a:spLocks/>
              </p:cNvSpPr>
              <p:nvPr/>
            </p:nvSpPr>
            <p:spPr bwMode="auto">
              <a:xfrm>
                <a:off x="4601" y="562"/>
                <a:ext cx="50" cy="31"/>
              </a:xfrm>
              <a:custGeom>
                <a:avLst/>
                <a:gdLst>
                  <a:gd name="T0" fmla="*/ 20 w 50"/>
                  <a:gd name="T1" fmla="*/ 0 h 31"/>
                  <a:gd name="T2" fmla="*/ 50 w 50"/>
                  <a:gd name="T3" fmla="*/ 31 h 31"/>
                  <a:gd name="T4" fmla="*/ 30 w 50"/>
                  <a:gd name="T5" fmla="*/ 31 h 31"/>
                  <a:gd name="T6" fmla="*/ 0 w 50"/>
                  <a:gd name="T7" fmla="*/ 0 h 31"/>
                  <a:gd name="T8" fmla="*/ 20 w 5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1"/>
                  <a:gd name="T17" fmla="*/ 50 w 50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1">
                    <a:moveTo>
                      <a:pt x="20" y="0"/>
                    </a:moveTo>
                    <a:lnTo>
                      <a:pt x="50" y="31"/>
                    </a:lnTo>
                    <a:lnTo>
                      <a:pt x="30" y="31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78" name="Freeform 288"/>
              <p:cNvSpPr>
                <a:spLocks/>
              </p:cNvSpPr>
              <p:nvPr/>
            </p:nvSpPr>
            <p:spPr bwMode="auto">
              <a:xfrm>
                <a:off x="5244" y="572"/>
                <a:ext cx="50" cy="41"/>
              </a:xfrm>
              <a:custGeom>
                <a:avLst/>
                <a:gdLst>
                  <a:gd name="T0" fmla="*/ 0 w 50"/>
                  <a:gd name="T1" fmla="*/ 41 h 41"/>
                  <a:gd name="T2" fmla="*/ 30 w 50"/>
                  <a:gd name="T3" fmla="*/ 0 h 41"/>
                  <a:gd name="T4" fmla="*/ 50 w 50"/>
                  <a:gd name="T5" fmla="*/ 0 h 41"/>
                  <a:gd name="T6" fmla="*/ 20 w 50"/>
                  <a:gd name="T7" fmla="*/ 41 h 41"/>
                  <a:gd name="T8" fmla="*/ 0 w 50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41"/>
                  <a:gd name="T17" fmla="*/ 50 w 5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41">
                    <a:moveTo>
                      <a:pt x="0" y="41"/>
                    </a:moveTo>
                    <a:lnTo>
                      <a:pt x="30" y="0"/>
                    </a:lnTo>
                    <a:lnTo>
                      <a:pt x="50" y="0"/>
                    </a:lnTo>
                    <a:lnTo>
                      <a:pt x="2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79" name="Arc 289"/>
              <p:cNvSpPr>
                <a:spLocks/>
              </p:cNvSpPr>
              <p:nvPr/>
            </p:nvSpPr>
            <p:spPr bwMode="auto">
              <a:xfrm rot="-2565060">
                <a:off x="4678" y="334"/>
                <a:ext cx="549" cy="53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80" name="Line 290"/>
              <p:cNvSpPr>
                <a:spLocks noChangeShapeType="1"/>
              </p:cNvSpPr>
              <p:nvPr/>
            </p:nvSpPr>
            <p:spPr bwMode="auto">
              <a:xfrm>
                <a:off x="4944" y="452"/>
                <a:ext cx="0" cy="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76" name="Oval 20"/>
            <p:cNvSpPr>
              <a:spLocks noChangeArrowheads="1"/>
            </p:cNvSpPr>
            <p:nvPr/>
          </p:nvSpPr>
          <p:spPr bwMode="auto">
            <a:xfrm flipH="1">
              <a:off x="3537" y="2687"/>
              <a:ext cx="35" cy="3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 sz="2400">
                <a:solidFill>
                  <a:srgbClr val="000000"/>
                </a:solidFill>
                <a:latin typeface="Times New Roman" pitchFamily="18" charset="0"/>
                <a:cs typeface="Arial"/>
              </a:endParaRPr>
            </a:p>
          </p:txBody>
        </p:sp>
      </p:grpSp>
      <p:grpSp>
        <p:nvGrpSpPr>
          <p:cNvPr id="5" name="42 Grupo"/>
          <p:cNvGrpSpPr>
            <a:grpSpLocks/>
          </p:cNvGrpSpPr>
          <p:nvPr/>
        </p:nvGrpSpPr>
        <p:grpSpPr bwMode="auto">
          <a:xfrm>
            <a:off x="2289175" y="2416175"/>
            <a:ext cx="1295400" cy="576263"/>
            <a:chOff x="4211960" y="2420888"/>
            <a:chExt cx="1296144" cy="576064"/>
          </a:xfrm>
        </p:grpSpPr>
        <p:cxnSp>
          <p:nvCxnSpPr>
            <p:cNvPr id="34" name="33 Conector recto"/>
            <p:cNvCxnSpPr/>
            <p:nvPr/>
          </p:nvCxnSpPr>
          <p:spPr>
            <a:xfrm>
              <a:off x="4211960" y="270971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Triángulo isósceles"/>
            <p:cNvSpPr/>
            <p:nvPr/>
          </p:nvSpPr>
          <p:spPr>
            <a:xfrm rot="5400000">
              <a:off x="4643413" y="2492896"/>
              <a:ext cx="433237" cy="4320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5076056" y="2420888"/>
              <a:ext cx="0" cy="5760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5076056" y="2709713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tebulb"/>
          <p:cNvSpPr>
            <a:spLocks noEditPoints="1" noChangeArrowheads="1"/>
          </p:cNvSpPr>
          <p:nvPr/>
        </p:nvSpPr>
        <p:spPr bwMode="auto">
          <a:xfrm flipH="1">
            <a:off x="4233863" y="1547813"/>
            <a:ext cx="912812" cy="1368425"/>
          </a:xfrm>
          <a:custGeom>
            <a:avLst/>
            <a:gdLst>
              <a:gd name="T0" fmla="*/ 19287631 w 21600"/>
              <a:gd name="T1" fmla="*/ 0 h 21600"/>
              <a:gd name="T2" fmla="*/ 38575263 w 21600"/>
              <a:gd name="T3" fmla="*/ 31233854 h 21600"/>
              <a:gd name="T4" fmla="*/ 0 w 21600"/>
              <a:gd name="T5" fmla="*/ 31233854 h 21600"/>
              <a:gd name="T6" fmla="*/ 19287631 w 21600"/>
              <a:gd name="T7" fmla="*/ 866938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77 Grupo"/>
          <p:cNvGrpSpPr>
            <a:grpSpLocks/>
          </p:cNvGrpSpPr>
          <p:nvPr/>
        </p:nvGrpSpPr>
        <p:grpSpPr bwMode="auto">
          <a:xfrm>
            <a:off x="3381375" y="3743325"/>
            <a:ext cx="107950" cy="792163"/>
            <a:chOff x="4572000" y="2924944"/>
            <a:chExt cx="59034" cy="432048"/>
          </a:xfrm>
        </p:grpSpPr>
        <p:cxnSp>
          <p:nvCxnSpPr>
            <p:cNvPr id="59" name="58 Conector recto"/>
            <p:cNvCxnSpPr/>
            <p:nvPr/>
          </p:nvCxnSpPr>
          <p:spPr>
            <a:xfrm>
              <a:off x="4572000" y="2924944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4631034" y="3027978"/>
              <a:ext cx="0" cy="215591"/>
            </a:xfrm>
            <a:prstGeom prst="line">
              <a:avLst/>
            </a:prstGeom>
            <a:ln w="952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82 Grupo"/>
          <p:cNvGrpSpPr>
            <a:grpSpLocks/>
          </p:cNvGrpSpPr>
          <p:nvPr/>
        </p:nvGrpSpPr>
        <p:grpSpPr bwMode="auto">
          <a:xfrm>
            <a:off x="1497013" y="2687638"/>
            <a:ext cx="6003925" cy="1452562"/>
            <a:chOff x="2290899" y="2218533"/>
            <a:chExt cx="6004539" cy="1451825"/>
          </a:xfrm>
        </p:grpSpPr>
        <p:cxnSp>
          <p:nvCxnSpPr>
            <p:cNvPr id="71" name="70 Conector recto"/>
            <p:cNvCxnSpPr/>
            <p:nvPr/>
          </p:nvCxnSpPr>
          <p:spPr>
            <a:xfrm flipV="1">
              <a:off x="8295438" y="2229639"/>
              <a:ext cx="0" cy="1440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81 Grupo"/>
            <p:cNvGrpSpPr>
              <a:grpSpLocks/>
            </p:cNvGrpSpPr>
            <p:nvPr/>
          </p:nvGrpSpPr>
          <p:grpSpPr bwMode="auto">
            <a:xfrm>
              <a:off x="2290899" y="2218533"/>
              <a:ext cx="5998859" cy="1451825"/>
              <a:chOff x="2290899" y="2218533"/>
              <a:chExt cx="5998859" cy="1451825"/>
            </a:xfrm>
          </p:grpSpPr>
          <p:cxnSp>
            <p:nvCxnSpPr>
              <p:cNvPr id="76" name="75 Conector recto"/>
              <p:cNvCxnSpPr/>
              <p:nvPr/>
            </p:nvCxnSpPr>
            <p:spPr>
              <a:xfrm flipV="1">
                <a:off x="3946830" y="2218533"/>
                <a:ext cx="3202315" cy="23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/>
              <p:nvPr/>
            </p:nvCxnSpPr>
            <p:spPr>
              <a:xfrm flipH="1">
                <a:off x="2290899" y="2242333"/>
                <a:ext cx="12240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>
                <a:off x="2290899" y="2229639"/>
                <a:ext cx="0" cy="14407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>
                <a:off x="2290899" y="3670358"/>
                <a:ext cx="18813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62 Conector recto"/>
              <p:cNvCxnSpPr/>
              <p:nvPr/>
            </p:nvCxnSpPr>
            <p:spPr>
              <a:xfrm>
                <a:off x="4307230" y="3670358"/>
                <a:ext cx="79224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>
                <a:off x="5458285" y="3670358"/>
                <a:ext cx="28308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Line 46"/>
          <p:cNvSpPr>
            <a:spLocks noChangeShapeType="1"/>
          </p:cNvSpPr>
          <p:nvPr/>
        </p:nvSpPr>
        <p:spPr bwMode="auto">
          <a:xfrm rot="3086013">
            <a:off x="6509760" y="2127734"/>
            <a:ext cx="290871" cy="2309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Line 295"/>
          <p:cNvSpPr>
            <a:spLocks noChangeShapeType="1"/>
          </p:cNvSpPr>
          <p:nvPr/>
        </p:nvSpPr>
        <p:spPr bwMode="auto">
          <a:xfrm>
            <a:off x="6934200" y="26939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105 Grupo"/>
          <p:cNvGrpSpPr>
            <a:grpSpLocks/>
          </p:cNvGrpSpPr>
          <p:nvPr/>
        </p:nvGrpSpPr>
        <p:grpSpPr bwMode="auto">
          <a:xfrm>
            <a:off x="6356350" y="2655888"/>
            <a:ext cx="611188" cy="69850"/>
            <a:chOff x="6355598" y="2546936"/>
            <a:chExt cx="611187" cy="69850"/>
          </a:xfrm>
        </p:grpSpPr>
        <p:sp>
          <p:nvSpPr>
            <p:cNvPr id="102" name="101 Elipse"/>
            <p:cNvSpPr/>
            <p:nvPr/>
          </p:nvSpPr>
          <p:spPr>
            <a:xfrm flipH="1">
              <a:off x="6355598" y="2546936"/>
              <a:ext cx="61913" cy="650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03" name="102 Elipse"/>
            <p:cNvSpPr/>
            <p:nvPr/>
          </p:nvSpPr>
          <p:spPr>
            <a:xfrm flipH="1">
              <a:off x="6904872" y="2551698"/>
              <a:ext cx="61913" cy="65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4537075" y="2568575"/>
            <a:ext cx="306388" cy="347663"/>
            <a:chOff x="2488" y="2178"/>
            <a:chExt cx="193" cy="219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2490" y="2178"/>
              <a:ext cx="191" cy="115"/>
              <a:chOff x="2490" y="2178"/>
              <a:chExt cx="191" cy="115"/>
            </a:xfrm>
          </p:grpSpPr>
          <p:sp>
            <p:nvSpPr>
              <p:cNvPr id="90137" name="Rectangle 5"/>
              <p:cNvSpPr>
                <a:spLocks noChangeArrowheads="1"/>
              </p:cNvSpPr>
              <p:nvPr/>
            </p:nvSpPr>
            <p:spPr bwMode="auto">
              <a:xfrm>
                <a:off x="2491" y="2178"/>
                <a:ext cx="185" cy="1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38" name="Line 6"/>
              <p:cNvSpPr>
                <a:spLocks noChangeShapeType="1"/>
              </p:cNvSpPr>
              <p:nvPr/>
            </p:nvSpPr>
            <p:spPr bwMode="auto">
              <a:xfrm>
                <a:off x="2490" y="2216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0139" name="Line 7"/>
              <p:cNvSpPr>
                <a:spLocks noChangeShapeType="1"/>
              </p:cNvSpPr>
              <p:nvPr/>
            </p:nvSpPr>
            <p:spPr bwMode="auto">
              <a:xfrm>
                <a:off x="2490" y="2255"/>
                <a:ext cx="1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0135" name="AutoShape 8"/>
            <p:cNvSpPr>
              <a:spLocks noChangeArrowheads="1"/>
            </p:cNvSpPr>
            <p:nvPr/>
          </p:nvSpPr>
          <p:spPr bwMode="auto">
            <a:xfrm flipV="1">
              <a:off x="2488" y="2213"/>
              <a:ext cx="191" cy="18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10" y="10800"/>
                  </a:moveTo>
                  <a:cubicBezTo>
                    <a:pt x="9610" y="10142"/>
                    <a:pt x="10142" y="9610"/>
                    <a:pt x="10800" y="9610"/>
                  </a:cubicBezTo>
                  <a:cubicBezTo>
                    <a:pt x="11457" y="9609"/>
                    <a:pt x="11989" y="10142"/>
                    <a:pt x="1199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0136" name="Rectangle 9"/>
            <p:cNvSpPr>
              <a:spLocks noChangeArrowheads="1"/>
            </p:cNvSpPr>
            <p:nvPr/>
          </p:nvSpPr>
          <p:spPr bwMode="auto">
            <a:xfrm>
              <a:off x="2562" y="2303"/>
              <a:ext cx="46" cy="2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0129" name="107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rgbClr val="FFFFFF"/>
                </a:solidFill>
                <a:latin typeface="Calibri" pitchFamily="34" charset="0"/>
                <a:cs typeface="Arial"/>
              </a:rPr>
              <a:t>El diodo únicamente conduce en un sentido de la corriente</a:t>
            </a:r>
          </a:p>
        </p:txBody>
      </p:sp>
      <p:sp>
        <p:nvSpPr>
          <p:cNvPr id="72" name="71 CuadroTexto"/>
          <p:cNvSpPr txBox="1">
            <a:spLocks noChangeArrowheads="1"/>
          </p:cNvSpPr>
          <p:nvPr/>
        </p:nvSpPr>
        <p:spPr bwMode="auto">
          <a:xfrm>
            <a:off x="2576513" y="2019300"/>
            <a:ext cx="903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Diodo</a:t>
            </a:r>
          </a:p>
        </p:txBody>
      </p:sp>
      <p:grpSp>
        <p:nvGrpSpPr>
          <p:cNvPr id="12" name="81 Grupo"/>
          <p:cNvGrpSpPr>
            <a:grpSpLocks/>
          </p:cNvGrpSpPr>
          <p:nvPr/>
        </p:nvGrpSpPr>
        <p:grpSpPr bwMode="auto">
          <a:xfrm>
            <a:off x="2957513" y="3919538"/>
            <a:ext cx="996950" cy="768350"/>
            <a:chOff x="2956954" y="3918858"/>
            <a:chExt cx="997528" cy="769441"/>
          </a:xfrm>
        </p:grpSpPr>
        <p:sp>
          <p:nvSpPr>
            <p:cNvPr id="90132" name="72 CuadroTexto"/>
            <p:cNvSpPr txBox="1">
              <a:spLocks noChangeArrowheads="1"/>
            </p:cNvSpPr>
            <p:nvPr/>
          </p:nvSpPr>
          <p:spPr bwMode="auto">
            <a:xfrm>
              <a:off x="2956954" y="4025736"/>
              <a:ext cx="4275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360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90133" name="77 CuadroTexto"/>
            <p:cNvSpPr txBox="1">
              <a:spLocks noChangeArrowheads="1"/>
            </p:cNvSpPr>
            <p:nvPr/>
          </p:nvSpPr>
          <p:spPr bwMode="auto">
            <a:xfrm>
              <a:off x="3526969" y="3918858"/>
              <a:ext cx="42751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4400">
                  <a:solidFill>
                    <a:srgbClr val="000000"/>
                  </a:solidFill>
                  <a:latin typeface="Arial"/>
                  <a:cs typeface="Arial"/>
                </a:rPr>
                <a:t>-</a:t>
              </a:r>
            </a:p>
          </p:txBody>
        </p:sp>
      </p:grpSp>
      <p:grpSp>
        <p:nvGrpSpPr>
          <p:cNvPr id="13" name="56 Grupo"/>
          <p:cNvGrpSpPr/>
          <p:nvPr/>
        </p:nvGrpSpPr>
        <p:grpSpPr>
          <a:xfrm>
            <a:off x="4260473" y="3906142"/>
            <a:ext cx="522287" cy="363538"/>
            <a:chOff x="3262313" y="1657350"/>
            <a:chExt cx="522287" cy="363538"/>
          </a:xfrm>
          <a:solidFill>
            <a:srgbClr val="EAF5F6"/>
          </a:solidFill>
        </p:grpSpPr>
        <p:sp>
          <p:nvSpPr>
            <p:cNvPr id="96" name="95 Rectángulo"/>
            <p:cNvSpPr/>
            <p:nvPr/>
          </p:nvSpPr>
          <p:spPr>
            <a:xfrm>
              <a:off x="3262313" y="1657350"/>
              <a:ext cx="500062" cy="2762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4" name="Group 31"/>
            <p:cNvGrpSpPr>
              <a:grpSpLocks/>
            </p:cNvGrpSpPr>
            <p:nvPr/>
          </p:nvGrpSpPr>
          <p:grpSpPr bwMode="auto">
            <a:xfrm rot="1501438">
              <a:off x="3306763" y="1663700"/>
              <a:ext cx="477837" cy="357188"/>
              <a:chOff x="2140" y="1888"/>
              <a:chExt cx="182" cy="136"/>
            </a:xfrm>
            <a:grpFill/>
          </p:grpSpPr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05" name="Line 34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06" name="Line 35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16" name="54 Grupo"/>
          <p:cNvGrpSpPr/>
          <p:nvPr/>
        </p:nvGrpSpPr>
        <p:grpSpPr>
          <a:xfrm>
            <a:off x="4181388" y="3786746"/>
            <a:ext cx="552828" cy="357188"/>
            <a:chOff x="2269079" y="1233404"/>
            <a:chExt cx="552828" cy="357188"/>
          </a:xfrm>
          <a:solidFill>
            <a:srgbClr val="EAF5F6"/>
          </a:solidFill>
        </p:grpSpPr>
        <p:sp>
          <p:nvSpPr>
            <p:cNvPr id="111" name="110 Rectángulo"/>
            <p:cNvSpPr/>
            <p:nvPr/>
          </p:nvSpPr>
          <p:spPr>
            <a:xfrm rot="20116397">
              <a:off x="2269079" y="1233961"/>
              <a:ext cx="547502" cy="2880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_tradnl">
                <a:solidFill>
                  <a:srgbClr val="FFFFFF"/>
                </a:solidFill>
              </a:endParaRP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344070" y="1233404"/>
              <a:ext cx="477837" cy="357188"/>
              <a:chOff x="2140" y="1888"/>
              <a:chExt cx="182" cy="136"/>
            </a:xfrm>
            <a:grpFill/>
          </p:grpSpPr>
          <p:sp>
            <p:nvSpPr>
              <p:cNvPr id="113" name="Line 27"/>
              <p:cNvSpPr>
                <a:spLocks noChangeShapeType="1"/>
              </p:cNvSpPr>
              <p:nvPr/>
            </p:nvSpPr>
            <p:spPr bwMode="auto">
              <a:xfrm flipV="1">
                <a:off x="2140" y="1938"/>
                <a:ext cx="182" cy="8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 rot="-1508480">
                <a:off x="2200" y="1888"/>
                <a:ext cx="91" cy="91"/>
                <a:chOff x="2381" y="2296"/>
                <a:chExt cx="91" cy="91"/>
              </a:xfrm>
              <a:grpFill/>
            </p:grpSpPr>
            <p:sp>
              <p:nvSpPr>
                <p:cNvPr id="115" name="Line 29"/>
                <p:cNvSpPr>
                  <a:spLocks noChangeShapeType="1"/>
                </p:cNvSpPr>
                <p:nvPr/>
              </p:nvSpPr>
              <p:spPr bwMode="auto">
                <a:xfrm>
                  <a:off x="2426" y="2296"/>
                  <a:ext cx="0" cy="9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Line 30"/>
                <p:cNvSpPr>
                  <a:spLocks noChangeShapeType="1"/>
                </p:cNvSpPr>
                <p:nvPr/>
              </p:nvSpPr>
              <p:spPr bwMode="auto">
                <a:xfrm>
                  <a:off x="2381" y="2296"/>
                  <a:ext cx="91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_tradnl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19" name="91 Grupo"/>
          <p:cNvGrpSpPr/>
          <p:nvPr/>
        </p:nvGrpSpPr>
        <p:grpSpPr>
          <a:xfrm>
            <a:off x="2009421" y="2957690"/>
            <a:ext cx="903111" cy="538663"/>
            <a:chOff x="2009421" y="2957690"/>
            <a:chExt cx="903111" cy="538663"/>
          </a:xfrm>
        </p:grpSpPr>
        <p:sp>
          <p:nvSpPr>
            <p:cNvPr id="88" name="87 CuadroTexto"/>
            <p:cNvSpPr txBox="1"/>
            <p:nvPr/>
          </p:nvSpPr>
          <p:spPr>
            <a:xfrm>
              <a:off x="2009421" y="3127021"/>
              <a:ext cx="903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dirty="0" err="1">
                  <a:solidFill>
                    <a:srgbClr val="FF0000"/>
                  </a:solidFill>
                  <a:latin typeface="Arial"/>
                  <a:cs typeface="Arial"/>
                </a:rPr>
                <a:t>click</a:t>
              </a:r>
              <a:endParaRPr lang="es-ES_tradnl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90" name="89 Conector recto de flecha"/>
            <p:cNvCxnSpPr/>
            <p:nvPr/>
          </p:nvCxnSpPr>
          <p:spPr>
            <a:xfrm flipV="1">
              <a:off x="2348089" y="2957690"/>
              <a:ext cx="304800" cy="2257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103 Grupo"/>
          <p:cNvGrpSpPr/>
          <p:nvPr/>
        </p:nvGrpSpPr>
        <p:grpSpPr>
          <a:xfrm>
            <a:off x="3718471" y="3123435"/>
            <a:ext cx="926431" cy="618834"/>
            <a:chOff x="3718471" y="3123435"/>
            <a:chExt cx="926431" cy="618834"/>
          </a:xfrm>
        </p:grpSpPr>
        <p:sp>
          <p:nvSpPr>
            <p:cNvPr id="85" name="84 CuadroTexto"/>
            <p:cNvSpPr txBox="1"/>
            <p:nvPr/>
          </p:nvSpPr>
          <p:spPr>
            <a:xfrm>
              <a:off x="3718471" y="3123435"/>
              <a:ext cx="926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dirty="0">
                  <a:solidFill>
                    <a:srgbClr val="FF0000"/>
                  </a:solidFill>
                  <a:latin typeface="Arial"/>
                  <a:cs typeface="Arial"/>
                </a:rPr>
                <a:t>Pulsar</a:t>
              </a:r>
            </a:p>
          </p:txBody>
        </p:sp>
        <p:cxnSp>
          <p:nvCxnSpPr>
            <p:cNvPr id="97" name="96 Conector recto de flecha"/>
            <p:cNvCxnSpPr/>
            <p:nvPr/>
          </p:nvCxnSpPr>
          <p:spPr>
            <a:xfrm rot="5400000" flipV="1">
              <a:off x="4120446" y="3476980"/>
              <a:ext cx="304800" cy="2257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79 CuadroTexto"/>
          <p:cNvSpPr txBox="1"/>
          <p:nvPr/>
        </p:nvSpPr>
        <p:spPr>
          <a:xfrm>
            <a:off x="891822" y="5554134"/>
            <a:ext cx="710071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 esta posición el diodo no conduce la corriente</a:t>
            </a:r>
            <a:endParaRPr lang="es-ES_tradnl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88 Rectángulo"/>
          <p:cNvSpPr/>
          <p:nvPr/>
        </p:nvSpPr>
        <p:spPr>
          <a:xfrm>
            <a:off x="1082675" y="806450"/>
            <a:ext cx="7377113" cy="5281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6011863" y="2144713"/>
            <a:ext cx="1439862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6" name="85 Paralelogramo"/>
          <p:cNvSpPr/>
          <p:nvPr/>
        </p:nvSpPr>
        <p:spPr>
          <a:xfrm>
            <a:off x="6011863" y="1568450"/>
            <a:ext cx="1944687" cy="576263"/>
          </a:xfrm>
          <a:prstGeom prst="parallelogram">
            <a:avLst>
              <a:gd name="adj" fmla="val 91834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8" name="87 Paralelogramo"/>
          <p:cNvSpPr/>
          <p:nvPr/>
        </p:nvSpPr>
        <p:spPr>
          <a:xfrm rot="16200000" flipV="1">
            <a:off x="6335713" y="2684462"/>
            <a:ext cx="2736850" cy="504825"/>
          </a:xfrm>
          <a:prstGeom prst="parallelogram">
            <a:avLst>
              <a:gd name="adj" fmla="val 111526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1142" name="Oval 17"/>
          <p:cNvSpPr>
            <a:spLocks noChangeArrowheads="1"/>
          </p:cNvSpPr>
          <p:nvPr/>
        </p:nvSpPr>
        <p:spPr bwMode="auto">
          <a:xfrm>
            <a:off x="6227763" y="2360613"/>
            <a:ext cx="1081087" cy="10810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117 Grupo"/>
          <p:cNvGrpSpPr>
            <a:grpSpLocks/>
          </p:cNvGrpSpPr>
          <p:nvPr/>
        </p:nvGrpSpPr>
        <p:grpSpPr bwMode="auto">
          <a:xfrm>
            <a:off x="6313488" y="2693988"/>
            <a:ext cx="901700" cy="442912"/>
            <a:chOff x="6313849" y="2538212"/>
            <a:chExt cx="901342" cy="441608"/>
          </a:xfrm>
        </p:grpSpPr>
        <p:sp>
          <p:nvSpPr>
            <p:cNvPr id="91218" name="Freeform 19"/>
            <p:cNvSpPr>
              <a:spLocks/>
            </p:cNvSpPr>
            <p:nvPr/>
          </p:nvSpPr>
          <p:spPr bwMode="auto">
            <a:xfrm>
              <a:off x="6313849" y="2538212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219" name="Freeform 20"/>
            <p:cNvSpPr>
              <a:spLocks/>
            </p:cNvSpPr>
            <p:nvPr/>
          </p:nvSpPr>
          <p:spPr bwMode="auto">
            <a:xfrm>
              <a:off x="6764520" y="2538212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220" name="Freeform 21"/>
            <p:cNvSpPr>
              <a:spLocks/>
            </p:cNvSpPr>
            <p:nvPr/>
          </p:nvSpPr>
          <p:spPr bwMode="auto">
            <a:xfrm flipV="1">
              <a:off x="6538487" y="2759016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221" name="Freeform 22"/>
            <p:cNvSpPr>
              <a:spLocks/>
            </p:cNvSpPr>
            <p:nvPr/>
          </p:nvSpPr>
          <p:spPr bwMode="auto">
            <a:xfrm flipV="1">
              <a:off x="6990553" y="2759016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1144" name="91 Grupo"/>
          <p:cNvGrpSpPr>
            <a:grpSpLocks/>
          </p:cNvGrpSpPr>
          <p:nvPr/>
        </p:nvGrpSpPr>
        <p:grpSpPr bwMode="auto">
          <a:xfrm>
            <a:off x="6156325" y="3657600"/>
            <a:ext cx="144463" cy="431800"/>
            <a:chOff x="6300192" y="3501008"/>
            <a:chExt cx="144016" cy="432048"/>
          </a:xfrm>
        </p:grpSpPr>
        <p:sp>
          <p:nvSpPr>
            <p:cNvPr id="90" name="89 Elipse"/>
            <p:cNvSpPr/>
            <p:nvPr/>
          </p:nvSpPr>
          <p:spPr>
            <a:xfrm>
              <a:off x="6300192" y="3501008"/>
              <a:ext cx="144016" cy="1445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91" name="90 Elipse"/>
            <p:cNvSpPr/>
            <p:nvPr/>
          </p:nvSpPr>
          <p:spPr>
            <a:xfrm>
              <a:off x="6300192" y="3788511"/>
              <a:ext cx="144016" cy="144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cxnSp>
        <p:nvCxnSpPr>
          <p:cNvPr id="100" name="99 Conector recto"/>
          <p:cNvCxnSpPr>
            <a:stCxn id="91" idx="4"/>
          </p:cNvCxnSpPr>
          <p:nvPr/>
        </p:nvCxnSpPr>
        <p:spPr>
          <a:xfrm>
            <a:off x="6227763" y="4089400"/>
            <a:ext cx="0" cy="1655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>
          <a:xfrm flipH="1">
            <a:off x="4572000" y="5745163"/>
            <a:ext cx="16557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47" name="134 Grupo"/>
          <p:cNvGrpSpPr>
            <a:grpSpLocks/>
          </p:cNvGrpSpPr>
          <p:nvPr/>
        </p:nvGrpSpPr>
        <p:grpSpPr bwMode="auto">
          <a:xfrm>
            <a:off x="1379538" y="849313"/>
            <a:ext cx="3479800" cy="4968875"/>
            <a:chOff x="1379584" y="692696"/>
            <a:chExt cx="3480448" cy="4968552"/>
          </a:xfrm>
        </p:grpSpPr>
        <p:grpSp>
          <p:nvGrpSpPr>
            <p:cNvPr id="91159" name="133 Grupo"/>
            <p:cNvGrpSpPr>
              <a:grpSpLocks/>
            </p:cNvGrpSpPr>
            <p:nvPr/>
          </p:nvGrpSpPr>
          <p:grpSpPr bwMode="auto">
            <a:xfrm>
              <a:off x="1379584" y="692696"/>
              <a:ext cx="3480448" cy="4896544"/>
              <a:chOff x="1379584" y="692696"/>
              <a:chExt cx="3480448" cy="4896544"/>
            </a:xfrm>
          </p:grpSpPr>
          <p:grpSp>
            <p:nvGrpSpPr>
              <p:cNvPr id="91161" name="132 Grupo"/>
              <p:cNvGrpSpPr>
                <a:grpSpLocks/>
              </p:cNvGrpSpPr>
              <p:nvPr/>
            </p:nvGrpSpPr>
            <p:grpSpPr bwMode="auto">
              <a:xfrm>
                <a:off x="1379584" y="692696"/>
                <a:ext cx="3480448" cy="4896544"/>
                <a:chOff x="1379584" y="692696"/>
                <a:chExt cx="3480448" cy="4896544"/>
              </a:xfrm>
            </p:grpSpPr>
            <p:grpSp>
              <p:nvGrpSpPr>
                <p:cNvPr id="91164" name="131 Grupo"/>
                <p:cNvGrpSpPr>
                  <a:grpSpLocks/>
                </p:cNvGrpSpPr>
                <p:nvPr/>
              </p:nvGrpSpPr>
              <p:grpSpPr bwMode="auto">
                <a:xfrm>
                  <a:off x="1379584" y="1268760"/>
                  <a:ext cx="3480448" cy="4320480"/>
                  <a:chOff x="1379584" y="1268760"/>
                  <a:chExt cx="3480448" cy="4320480"/>
                </a:xfrm>
              </p:grpSpPr>
              <p:grpSp>
                <p:nvGrpSpPr>
                  <p:cNvPr id="91167" name="67 Grupo"/>
                  <p:cNvGrpSpPr>
                    <a:grpSpLocks/>
                  </p:cNvGrpSpPr>
                  <p:nvPr/>
                </p:nvGrpSpPr>
                <p:grpSpPr bwMode="auto">
                  <a:xfrm rot="-5400000">
                    <a:off x="3815916" y="3753036"/>
                    <a:ext cx="1512168" cy="576064"/>
                    <a:chOff x="971600" y="4149080"/>
                    <a:chExt cx="7200800" cy="1440160"/>
                  </a:xfrm>
                </p:grpSpPr>
                <p:grpSp>
                  <p:nvGrpSpPr>
                    <p:cNvPr id="91186" name="3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1760" y="414908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36" name="35 Conector recto"/>
                      <p:cNvCxnSpPr/>
                      <p:nvPr/>
                    </p:nvCxnSpPr>
                    <p:spPr>
                      <a:xfrm flipV="1">
                        <a:off x="2405191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37 Conector recto"/>
                      <p:cNvCxnSpPr/>
                      <p:nvPr/>
                    </p:nvCxnSpPr>
                    <p:spPr>
                      <a:xfrm>
                        <a:off x="2775585" y="4148319"/>
                        <a:ext cx="355271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87" name="40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1920" y="414908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42" name="41 Conector recto"/>
                      <p:cNvCxnSpPr/>
                      <p:nvPr/>
                    </p:nvCxnSpPr>
                    <p:spPr>
                      <a:xfrm flipV="1">
                        <a:off x="2401249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42 Conector recto"/>
                      <p:cNvCxnSpPr/>
                      <p:nvPr/>
                    </p:nvCxnSpPr>
                    <p:spPr>
                      <a:xfrm>
                        <a:off x="2764081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88" name="43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2080" y="414908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45" name="44 Conector recto"/>
                      <p:cNvCxnSpPr/>
                      <p:nvPr/>
                    </p:nvCxnSpPr>
                    <p:spPr>
                      <a:xfrm flipV="1">
                        <a:off x="2404863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45 Conector recto"/>
                      <p:cNvCxnSpPr/>
                      <p:nvPr/>
                    </p:nvCxnSpPr>
                    <p:spPr>
                      <a:xfrm>
                        <a:off x="2775250" y="4148317"/>
                        <a:ext cx="355276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89" name="46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3131840" y="486916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48" name="47 Conector recto"/>
                      <p:cNvCxnSpPr/>
                      <p:nvPr/>
                    </p:nvCxnSpPr>
                    <p:spPr>
                      <a:xfrm flipV="1">
                        <a:off x="2403218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48 Conector recto"/>
                      <p:cNvCxnSpPr/>
                      <p:nvPr/>
                    </p:nvCxnSpPr>
                    <p:spPr>
                      <a:xfrm>
                        <a:off x="2773605" y="4149081"/>
                        <a:ext cx="355276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0" name="49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4572000" y="486916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51" name="50 Conector recto"/>
                      <p:cNvCxnSpPr/>
                      <p:nvPr/>
                    </p:nvCxnSpPr>
                    <p:spPr>
                      <a:xfrm flipV="1">
                        <a:off x="2406832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51 Conector recto"/>
                      <p:cNvCxnSpPr/>
                      <p:nvPr/>
                    </p:nvCxnSpPr>
                    <p:spPr>
                      <a:xfrm>
                        <a:off x="2777226" y="4149080"/>
                        <a:ext cx="355271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1" name="52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012160" y="486916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54" name="53 Conector recto"/>
                      <p:cNvCxnSpPr/>
                      <p:nvPr/>
                    </p:nvCxnSpPr>
                    <p:spPr>
                      <a:xfrm flipV="1">
                        <a:off x="2402889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54 Conector recto"/>
                      <p:cNvCxnSpPr/>
                      <p:nvPr/>
                    </p:nvCxnSpPr>
                    <p:spPr>
                      <a:xfrm>
                        <a:off x="2773283" y="4149080"/>
                        <a:ext cx="355271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2" name="55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600" y="414908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57" name="56 Conector recto"/>
                      <p:cNvCxnSpPr/>
                      <p:nvPr/>
                    </p:nvCxnSpPr>
                    <p:spPr>
                      <a:xfrm flipV="1">
                        <a:off x="2401577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57 Conector recto"/>
                      <p:cNvCxnSpPr/>
                      <p:nvPr/>
                    </p:nvCxnSpPr>
                    <p:spPr>
                      <a:xfrm>
                        <a:off x="2771964" y="4148317"/>
                        <a:ext cx="355276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3" name="58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32240" y="414908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60" name="59 Conector recto"/>
                      <p:cNvCxnSpPr/>
                      <p:nvPr/>
                    </p:nvCxnSpPr>
                    <p:spPr>
                      <a:xfrm flipV="1">
                        <a:off x="2400920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60 Conector recto"/>
                      <p:cNvCxnSpPr/>
                      <p:nvPr/>
                    </p:nvCxnSpPr>
                    <p:spPr>
                      <a:xfrm>
                        <a:off x="2763753" y="4148319"/>
                        <a:ext cx="362833" cy="722445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4" name="61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1691680" y="486916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63" name="62 Conector recto"/>
                      <p:cNvCxnSpPr/>
                      <p:nvPr/>
                    </p:nvCxnSpPr>
                    <p:spPr>
                      <a:xfrm flipV="1">
                        <a:off x="2399599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63 Conector recto"/>
                      <p:cNvCxnSpPr/>
                      <p:nvPr/>
                    </p:nvCxnSpPr>
                    <p:spPr>
                      <a:xfrm>
                        <a:off x="2762432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95" name="64 Grupo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7452320" y="4869160"/>
                      <a:ext cx="720080" cy="720080"/>
                      <a:chOff x="2411760" y="4149080"/>
                      <a:chExt cx="720080" cy="720080"/>
                    </a:xfrm>
                  </p:grpSpPr>
                  <p:cxnSp>
                    <p:nvCxnSpPr>
                      <p:cNvPr id="66" name="65 Conector recto"/>
                      <p:cNvCxnSpPr/>
                      <p:nvPr/>
                    </p:nvCxnSpPr>
                    <p:spPr>
                      <a:xfrm flipV="1">
                        <a:off x="2406508" y="4149080"/>
                        <a:ext cx="362833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66 Conector recto"/>
                      <p:cNvCxnSpPr/>
                      <p:nvPr/>
                    </p:nvCxnSpPr>
                    <p:spPr>
                      <a:xfrm>
                        <a:off x="2776895" y="4149081"/>
                        <a:ext cx="355276" cy="71847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91168" name="130 Grupo"/>
                  <p:cNvGrpSpPr>
                    <a:grpSpLocks/>
                  </p:cNvGrpSpPr>
                  <p:nvPr/>
                </p:nvGrpSpPr>
                <p:grpSpPr bwMode="auto">
                  <a:xfrm>
                    <a:off x="1379584" y="1268760"/>
                    <a:ext cx="3480448" cy="4320480"/>
                    <a:chOff x="1379584" y="1268760"/>
                    <a:chExt cx="3480448" cy="4320480"/>
                  </a:xfrm>
                </p:grpSpPr>
                <p:grpSp>
                  <p:nvGrpSpPr>
                    <p:cNvPr id="91169" name="31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3968" y="2060848"/>
                      <a:ext cx="576064" cy="432048"/>
                      <a:chOff x="4283968" y="2132856"/>
                      <a:chExt cx="576064" cy="432048"/>
                    </a:xfrm>
                  </p:grpSpPr>
                  <p:sp>
                    <p:nvSpPr>
                      <p:cNvPr id="4" name="3 Triángulo isósceles"/>
                      <p:cNvSpPr/>
                      <p:nvPr/>
                    </p:nvSpPr>
                    <p:spPr>
                      <a:xfrm rot="10800000">
                        <a:off x="4355113" y="2133040"/>
                        <a:ext cx="433468" cy="43177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s-ES_tradnl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cxnSp>
                    <p:nvCxnSpPr>
                      <p:cNvPr id="5" name="4 Conector recto"/>
                      <p:cNvCxnSpPr/>
                      <p:nvPr/>
                    </p:nvCxnSpPr>
                    <p:spPr>
                      <a:xfrm rot="5400000">
                        <a:off x="4571847" y="2276626"/>
                        <a:ext cx="0" cy="576370"/>
                      </a:xfrm>
                      <a:prstGeom prst="line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70" name="12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9584" y="1268760"/>
                      <a:ext cx="3192416" cy="4320480"/>
                      <a:chOff x="1379584" y="1268760"/>
                      <a:chExt cx="3192416" cy="4320480"/>
                    </a:xfrm>
                  </p:grpSpPr>
                  <p:grpSp>
                    <p:nvGrpSpPr>
                      <p:cNvPr id="91171" name="128 Grupo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79584" y="3068960"/>
                        <a:ext cx="625642" cy="625642"/>
                        <a:chOff x="1379584" y="3068960"/>
                        <a:chExt cx="625642" cy="625642"/>
                      </a:xfrm>
                    </p:grpSpPr>
                    <p:sp>
                      <p:nvSpPr>
                        <p:cNvPr id="91180" name="Oval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79584" y="3068960"/>
                          <a:ext cx="625642" cy="62564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_tradnl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91181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31347" y="3196446"/>
                          <a:ext cx="525320" cy="364813"/>
                          <a:chOff x="2507" y="2860"/>
                          <a:chExt cx="322" cy="318"/>
                        </a:xfrm>
                      </p:grpSpPr>
                      <p:sp>
                        <p:nvSpPr>
                          <p:cNvPr id="91182" name="Freeform 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7" y="2860"/>
                            <a:ext cx="161" cy="159"/>
                          </a:xfrm>
                          <a:custGeom>
                            <a:avLst/>
                            <a:gdLst>
                              <a:gd name="T0" fmla="*/ 0 w 297"/>
                              <a:gd name="T1" fmla="*/ 292 h 294"/>
                              <a:gd name="T2" fmla="*/ 39 w 297"/>
                              <a:gd name="T3" fmla="*/ 171 h 294"/>
                              <a:gd name="T4" fmla="*/ 81 w 297"/>
                              <a:gd name="T5" fmla="*/ 61 h 294"/>
                              <a:gd name="T6" fmla="*/ 119 w 297"/>
                              <a:gd name="T7" fmla="*/ 12 h 294"/>
                              <a:gd name="T8" fmla="*/ 149 w 297"/>
                              <a:gd name="T9" fmla="*/ 0 h 294"/>
                              <a:gd name="T10" fmla="*/ 177 w 297"/>
                              <a:gd name="T11" fmla="*/ 12 h 294"/>
                              <a:gd name="T12" fmla="*/ 201 w 297"/>
                              <a:gd name="T13" fmla="*/ 45 h 294"/>
                              <a:gd name="T14" fmla="*/ 221 w 297"/>
                              <a:gd name="T15" fmla="*/ 79 h 294"/>
                              <a:gd name="T16" fmla="*/ 248 w 297"/>
                              <a:gd name="T17" fmla="*/ 145 h 294"/>
                              <a:gd name="T18" fmla="*/ 270 w 297"/>
                              <a:gd name="T19" fmla="*/ 210 h 294"/>
                              <a:gd name="T20" fmla="*/ 297 w 297"/>
                              <a:gd name="T21" fmla="*/ 294 h 294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297"/>
                              <a:gd name="T34" fmla="*/ 0 h 294"/>
                              <a:gd name="T35" fmla="*/ 297 w 297"/>
                              <a:gd name="T36" fmla="*/ 294 h 294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297" h="294">
                                <a:moveTo>
                                  <a:pt x="0" y="292"/>
                                </a:moveTo>
                                <a:cubicBezTo>
                                  <a:pt x="13" y="250"/>
                                  <a:pt x="26" y="209"/>
                                  <a:pt x="39" y="171"/>
                                </a:cubicBezTo>
                                <a:cubicBezTo>
                                  <a:pt x="52" y="133"/>
                                  <a:pt x="68" y="87"/>
                                  <a:pt x="81" y="61"/>
                                </a:cubicBezTo>
                                <a:cubicBezTo>
                                  <a:pt x="94" y="35"/>
                                  <a:pt x="108" y="22"/>
                                  <a:pt x="119" y="12"/>
                                </a:cubicBezTo>
                                <a:cubicBezTo>
                                  <a:pt x="130" y="2"/>
                                  <a:pt x="139" y="0"/>
                                  <a:pt x="149" y="0"/>
                                </a:cubicBezTo>
                                <a:cubicBezTo>
                                  <a:pt x="159" y="0"/>
                                  <a:pt x="168" y="5"/>
                                  <a:pt x="177" y="12"/>
                                </a:cubicBezTo>
                                <a:cubicBezTo>
                                  <a:pt x="186" y="19"/>
                                  <a:pt x="194" y="34"/>
                                  <a:pt x="201" y="45"/>
                                </a:cubicBezTo>
                                <a:cubicBezTo>
                                  <a:pt x="208" y="56"/>
                                  <a:pt x="213" y="62"/>
                                  <a:pt x="221" y="79"/>
                                </a:cubicBezTo>
                                <a:cubicBezTo>
                                  <a:pt x="229" y="96"/>
                                  <a:pt x="240" y="123"/>
                                  <a:pt x="248" y="145"/>
                                </a:cubicBezTo>
                                <a:cubicBezTo>
                                  <a:pt x="256" y="167"/>
                                  <a:pt x="262" y="185"/>
                                  <a:pt x="270" y="210"/>
                                </a:cubicBezTo>
                                <a:cubicBezTo>
                                  <a:pt x="278" y="235"/>
                                  <a:pt x="287" y="264"/>
                                  <a:pt x="297" y="294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_tradnl"/>
                          </a:p>
                        </p:txBody>
                      </p:sp>
                      <p:sp>
                        <p:nvSpPr>
                          <p:cNvPr id="91183" name="Freeform 21"/>
                          <p:cNvSpPr>
                            <a:spLocks/>
                          </p:cNvSpPr>
                          <p:nvPr/>
                        </p:nvSpPr>
                        <p:spPr bwMode="auto">
                          <a:xfrm flipV="1">
                            <a:off x="2668" y="3019"/>
                            <a:ext cx="161" cy="159"/>
                          </a:xfrm>
                          <a:custGeom>
                            <a:avLst/>
                            <a:gdLst>
                              <a:gd name="T0" fmla="*/ 0 w 297"/>
                              <a:gd name="T1" fmla="*/ 292 h 294"/>
                              <a:gd name="T2" fmla="*/ 39 w 297"/>
                              <a:gd name="T3" fmla="*/ 171 h 294"/>
                              <a:gd name="T4" fmla="*/ 81 w 297"/>
                              <a:gd name="T5" fmla="*/ 61 h 294"/>
                              <a:gd name="T6" fmla="*/ 119 w 297"/>
                              <a:gd name="T7" fmla="*/ 12 h 294"/>
                              <a:gd name="T8" fmla="*/ 149 w 297"/>
                              <a:gd name="T9" fmla="*/ 0 h 294"/>
                              <a:gd name="T10" fmla="*/ 177 w 297"/>
                              <a:gd name="T11" fmla="*/ 12 h 294"/>
                              <a:gd name="T12" fmla="*/ 201 w 297"/>
                              <a:gd name="T13" fmla="*/ 45 h 294"/>
                              <a:gd name="T14" fmla="*/ 221 w 297"/>
                              <a:gd name="T15" fmla="*/ 79 h 294"/>
                              <a:gd name="T16" fmla="*/ 248 w 297"/>
                              <a:gd name="T17" fmla="*/ 145 h 294"/>
                              <a:gd name="T18" fmla="*/ 270 w 297"/>
                              <a:gd name="T19" fmla="*/ 210 h 294"/>
                              <a:gd name="T20" fmla="*/ 297 w 297"/>
                              <a:gd name="T21" fmla="*/ 294 h 294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297"/>
                              <a:gd name="T34" fmla="*/ 0 h 294"/>
                              <a:gd name="T35" fmla="*/ 297 w 297"/>
                              <a:gd name="T36" fmla="*/ 294 h 294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297" h="294">
                                <a:moveTo>
                                  <a:pt x="0" y="292"/>
                                </a:moveTo>
                                <a:cubicBezTo>
                                  <a:pt x="13" y="250"/>
                                  <a:pt x="26" y="209"/>
                                  <a:pt x="39" y="171"/>
                                </a:cubicBezTo>
                                <a:cubicBezTo>
                                  <a:pt x="52" y="133"/>
                                  <a:pt x="68" y="87"/>
                                  <a:pt x="81" y="61"/>
                                </a:cubicBezTo>
                                <a:cubicBezTo>
                                  <a:pt x="94" y="35"/>
                                  <a:pt x="108" y="22"/>
                                  <a:pt x="119" y="12"/>
                                </a:cubicBezTo>
                                <a:cubicBezTo>
                                  <a:pt x="130" y="2"/>
                                  <a:pt x="139" y="0"/>
                                  <a:pt x="149" y="0"/>
                                </a:cubicBezTo>
                                <a:cubicBezTo>
                                  <a:pt x="159" y="0"/>
                                  <a:pt x="168" y="5"/>
                                  <a:pt x="177" y="12"/>
                                </a:cubicBezTo>
                                <a:cubicBezTo>
                                  <a:pt x="186" y="19"/>
                                  <a:pt x="194" y="34"/>
                                  <a:pt x="201" y="45"/>
                                </a:cubicBezTo>
                                <a:cubicBezTo>
                                  <a:pt x="208" y="56"/>
                                  <a:pt x="213" y="62"/>
                                  <a:pt x="221" y="79"/>
                                </a:cubicBezTo>
                                <a:cubicBezTo>
                                  <a:pt x="229" y="96"/>
                                  <a:pt x="240" y="123"/>
                                  <a:pt x="248" y="145"/>
                                </a:cubicBezTo>
                                <a:cubicBezTo>
                                  <a:pt x="256" y="167"/>
                                  <a:pt x="262" y="185"/>
                                  <a:pt x="270" y="210"/>
                                </a:cubicBezTo>
                                <a:cubicBezTo>
                                  <a:pt x="278" y="235"/>
                                  <a:pt x="287" y="264"/>
                                  <a:pt x="297" y="294"/>
                                </a:cubicBezTo>
                              </a:path>
                            </a:pathLst>
                          </a:custGeom>
                          <a:noFill/>
                          <a:ln w="57150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s-ES_tradnl"/>
                          </a:p>
                        </p:txBody>
                      </p:sp>
                    </p:grpSp>
                  </p:grpSp>
                  <p:grpSp>
                    <p:nvGrpSpPr>
                      <p:cNvPr id="91172" name="78 Grupo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91680" y="1268760"/>
                        <a:ext cx="2880320" cy="4320480"/>
                        <a:chOff x="1691680" y="1268760"/>
                        <a:chExt cx="2880320" cy="4320480"/>
                      </a:xfrm>
                    </p:grpSpPr>
                    <p:cxnSp>
                      <p:nvCxnSpPr>
                        <p:cNvPr id="26" name="25 Conector recto"/>
                        <p:cNvCxnSpPr>
                          <a:stCxn id="91180" idx="0"/>
                        </p:cNvCxnSpPr>
                        <p:nvPr/>
                      </p:nvCxnSpPr>
                      <p:spPr>
                        <a:xfrm flipV="1">
                          <a:off x="1692379" y="1268921"/>
                          <a:ext cx="0" cy="180010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28 Conector recto"/>
                        <p:cNvCxnSpPr/>
                        <p:nvPr/>
                      </p:nvCxnSpPr>
                      <p:spPr>
                        <a:xfrm>
                          <a:off x="1692379" y="1268921"/>
                          <a:ext cx="288026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30 Conector recto"/>
                        <p:cNvCxnSpPr/>
                        <p:nvPr/>
                      </p:nvCxnSpPr>
                      <p:spPr>
                        <a:xfrm>
                          <a:off x="4572640" y="1268921"/>
                          <a:ext cx="0" cy="79211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69 Conector recto"/>
                        <p:cNvCxnSpPr>
                          <a:stCxn id="4" idx="0"/>
                        </p:cNvCxnSpPr>
                        <p:nvPr/>
                      </p:nvCxnSpPr>
                      <p:spPr>
                        <a:xfrm>
                          <a:off x="4572640" y="2492804"/>
                          <a:ext cx="0" cy="79211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71 Conector recto"/>
                        <p:cNvCxnSpPr>
                          <a:stCxn id="91180" idx="4"/>
                        </p:cNvCxnSpPr>
                        <p:nvPr/>
                      </p:nvCxnSpPr>
                      <p:spPr>
                        <a:xfrm>
                          <a:off x="1692379" y="3694463"/>
                          <a:ext cx="0" cy="189535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" name="73 Conector recto"/>
                        <p:cNvCxnSpPr/>
                        <p:nvPr/>
                      </p:nvCxnSpPr>
                      <p:spPr>
                        <a:xfrm>
                          <a:off x="1692379" y="5589815"/>
                          <a:ext cx="288026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6" name="75 Conector recto"/>
                        <p:cNvCxnSpPr/>
                        <p:nvPr/>
                      </p:nvCxnSpPr>
                      <p:spPr>
                        <a:xfrm flipV="1">
                          <a:off x="4572640" y="4797704"/>
                          <a:ext cx="0" cy="79211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sp>
              <p:nvSpPr>
                <p:cNvPr id="91165" name="9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355976" y="692696"/>
                  <a:ext cx="43204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s-ES_tradnl" sz="2400" b="1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95" name="94 Elipse"/>
                <p:cNvSpPr/>
                <p:nvPr/>
              </p:nvSpPr>
              <p:spPr>
                <a:xfrm>
                  <a:off x="4499602" y="1197488"/>
                  <a:ext cx="144490" cy="1428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7" name="96 Elipse"/>
              <p:cNvSpPr/>
              <p:nvPr/>
            </p:nvSpPr>
            <p:spPr>
              <a:xfrm>
                <a:off x="4499602" y="2853143"/>
                <a:ext cx="144490" cy="14445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sp>
            <p:nvSpPr>
              <p:cNvPr id="91163" name="97 CuadroTexto"/>
              <p:cNvSpPr txBox="1">
                <a:spLocks noChangeArrowheads="1"/>
              </p:cNvSpPr>
              <p:nvPr/>
            </p:nvSpPr>
            <p:spPr bwMode="auto">
              <a:xfrm>
                <a:off x="4067944" y="2708920"/>
                <a:ext cx="432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2400" b="1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sp>
          <p:nvSpPr>
            <p:cNvPr id="104" name="103 Elipse"/>
            <p:cNvSpPr/>
            <p:nvPr/>
          </p:nvSpPr>
          <p:spPr>
            <a:xfrm>
              <a:off x="4499602" y="5516794"/>
              <a:ext cx="144490" cy="14445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cxnSp>
        <p:nvCxnSpPr>
          <p:cNvPr id="106" name="105 Conector recto de flecha"/>
          <p:cNvCxnSpPr>
            <a:stCxn id="90" idx="1"/>
            <a:endCxn id="95" idx="5"/>
          </p:cNvCxnSpPr>
          <p:nvPr/>
        </p:nvCxnSpPr>
        <p:spPr>
          <a:xfrm flipH="1" flipV="1">
            <a:off x="4622800" y="1476375"/>
            <a:ext cx="1554163" cy="22018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 de flecha"/>
          <p:cNvCxnSpPr>
            <a:stCxn id="90" idx="1"/>
            <a:endCxn id="97" idx="5"/>
          </p:cNvCxnSpPr>
          <p:nvPr/>
        </p:nvCxnSpPr>
        <p:spPr>
          <a:xfrm flipH="1" flipV="1">
            <a:off x="4622800" y="3132138"/>
            <a:ext cx="1554163" cy="5461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135 Grupo"/>
          <p:cNvGrpSpPr>
            <a:grpSpLocks/>
          </p:cNvGrpSpPr>
          <p:nvPr/>
        </p:nvGrpSpPr>
        <p:grpSpPr bwMode="auto">
          <a:xfrm>
            <a:off x="6310313" y="2614613"/>
            <a:ext cx="928687" cy="300037"/>
            <a:chOff x="7229154" y="2539350"/>
            <a:chExt cx="928866" cy="300192"/>
          </a:xfrm>
        </p:grpSpPr>
        <p:sp>
          <p:nvSpPr>
            <p:cNvPr id="91156" name="Freeform 12"/>
            <p:cNvSpPr>
              <a:spLocks/>
            </p:cNvSpPr>
            <p:nvPr/>
          </p:nvSpPr>
          <p:spPr bwMode="auto">
            <a:xfrm>
              <a:off x="7229154" y="2539350"/>
              <a:ext cx="309275" cy="300192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157" name="Freeform 13"/>
            <p:cNvSpPr>
              <a:spLocks/>
            </p:cNvSpPr>
            <p:nvPr/>
          </p:nvSpPr>
          <p:spPr bwMode="auto">
            <a:xfrm>
              <a:off x="7848745" y="2539350"/>
              <a:ext cx="309275" cy="300192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158" name="Line 14"/>
            <p:cNvSpPr>
              <a:spLocks noChangeShapeType="1"/>
            </p:cNvSpPr>
            <p:nvPr/>
          </p:nvSpPr>
          <p:spPr bwMode="auto">
            <a:xfrm>
              <a:off x="7538429" y="2831374"/>
              <a:ext cx="3092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1151" name="144 Grupo"/>
          <p:cNvGrpSpPr>
            <a:grpSpLocks/>
          </p:cNvGrpSpPr>
          <p:nvPr/>
        </p:nvGrpSpPr>
        <p:grpSpPr bwMode="auto">
          <a:xfrm>
            <a:off x="6227763" y="2360613"/>
            <a:ext cx="1081087" cy="1079500"/>
            <a:chOff x="6228184" y="2204293"/>
            <a:chExt cx="1080120" cy="1080120"/>
          </a:xfrm>
        </p:grpSpPr>
        <p:cxnSp>
          <p:nvCxnSpPr>
            <p:cNvPr id="138" name="137 Conector recto"/>
            <p:cNvCxnSpPr/>
            <p:nvPr/>
          </p:nvCxnSpPr>
          <p:spPr>
            <a:xfrm>
              <a:off x="6765865" y="2204293"/>
              <a:ext cx="0" cy="10801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>
              <a:off x="6228184" y="2752295"/>
              <a:ext cx="108012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 Box 23"/>
          <p:cNvSpPr txBox="1">
            <a:spLocks noChangeArrowheads="1"/>
          </p:cNvSpPr>
          <p:nvPr/>
        </p:nvSpPr>
        <p:spPr bwMode="auto">
          <a:xfrm>
            <a:off x="2894013" y="6243638"/>
            <a:ext cx="388143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Rectificación de </a:t>
            </a:r>
            <a:r>
              <a:rPr lang="es-ES" sz="2400" b="1" i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s-ES" sz="2400" b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 onda</a:t>
            </a:r>
          </a:p>
        </p:txBody>
      </p:sp>
      <p:sp>
        <p:nvSpPr>
          <p:cNvPr id="9115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solidFill>
                  <a:srgbClr val="FFFFFF"/>
                </a:solidFill>
              </a:rPr>
              <a:t>El diodo como rectificador de una corriente alterna.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579563" y="1873250"/>
            <a:ext cx="5937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>
                <a:solidFill>
                  <a:srgbClr val="FFFFFF"/>
                </a:solidFill>
              </a:rPr>
              <a:t>Aplicación del diodo:</a:t>
            </a:r>
          </a:p>
          <a:p>
            <a:pPr algn="ctr">
              <a:spcBef>
                <a:spcPct val="50000"/>
              </a:spcBef>
            </a:pPr>
            <a:r>
              <a:rPr lang="es-ES" sz="4000" b="1">
                <a:solidFill>
                  <a:srgbClr val="FFFF00"/>
                </a:solidFill>
              </a:rPr>
              <a:t>Rectificación de una corriente alterna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33 Grupo"/>
          <p:cNvGrpSpPr>
            <a:grpSpLocks/>
          </p:cNvGrpSpPr>
          <p:nvPr/>
        </p:nvGrpSpPr>
        <p:grpSpPr bwMode="auto">
          <a:xfrm>
            <a:off x="0" y="481013"/>
            <a:ext cx="5907088" cy="4725987"/>
            <a:chOff x="1588169" y="445168"/>
            <a:chExt cx="5907505" cy="4726003"/>
          </a:xfrm>
        </p:grpSpPr>
        <p:grpSp>
          <p:nvGrpSpPr>
            <p:cNvPr id="93257" name="27 Grupo"/>
            <p:cNvGrpSpPr>
              <a:grpSpLocks/>
            </p:cNvGrpSpPr>
            <p:nvPr/>
          </p:nvGrpSpPr>
          <p:grpSpPr bwMode="auto">
            <a:xfrm>
              <a:off x="1588169" y="445168"/>
              <a:ext cx="5907505" cy="4726003"/>
              <a:chOff x="1588169" y="445168"/>
              <a:chExt cx="5907505" cy="4726003"/>
            </a:xfrm>
          </p:grpSpPr>
          <p:grpSp>
            <p:nvGrpSpPr>
              <p:cNvPr id="93262" name="23 Grupo"/>
              <p:cNvGrpSpPr>
                <a:grpSpLocks/>
              </p:cNvGrpSpPr>
              <p:nvPr/>
            </p:nvGrpSpPr>
            <p:grpSpPr bwMode="auto">
              <a:xfrm>
                <a:off x="1588169" y="445168"/>
                <a:ext cx="5907505" cy="4726003"/>
                <a:chOff x="1082842" y="830180"/>
                <a:chExt cx="4572001" cy="3657600"/>
              </a:xfrm>
            </p:grpSpPr>
            <p:pic>
              <p:nvPicPr>
                <p:cNvPr id="9326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8620" t="29123" r="40852" b="41684"/>
                <a:stretch>
                  <a:fillRect/>
                </a:stretch>
              </p:blipFill>
              <p:spPr bwMode="auto">
                <a:xfrm>
                  <a:off x="1082842" y="830180"/>
                  <a:ext cx="4572001" cy="3657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0" name="9 Conector recto"/>
                <p:cNvCxnSpPr/>
                <p:nvPr/>
              </p:nvCxnSpPr>
              <p:spPr>
                <a:xfrm>
                  <a:off x="4019440" y="1228253"/>
                  <a:ext cx="102350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11 Conector recto"/>
                <p:cNvCxnSpPr/>
                <p:nvPr/>
              </p:nvCxnSpPr>
              <p:spPr>
                <a:xfrm>
                  <a:off x="5035577" y="1218424"/>
                  <a:ext cx="0" cy="12900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13 Conector recto"/>
                <p:cNvCxnSpPr/>
                <p:nvPr/>
              </p:nvCxnSpPr>
              <p:spPr>
                <a:xfrm flipH="1">
                  <a:off x="4421226" y="2508474"/>
                  <a:ext cx="6143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15 Conector recto"/>
                <p:cNvCxnSpPr/>
                <p:nvPr/>
              </p:nvCxnSpPr>
              <p:spPr>
                <a:xfrm>
                  <a:off x="5035577" y="2508474"/>
                  <a:ext cx="0" cy="13625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 flipH="1">
                  <a:off x="3983808" y="3866099"/>
                  <a:ext cx="105914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25 Rectángulo"/>
              <p:cNvSpPr/>
              <p:nvPr/>
            </p:nvSpPr>
            <p:spPr>
              <a:xfrm>
                <a:off x="2967804" y="1043657"/>
                <a:ext cx="100019" cy="85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599674" y="815056"/>
                <a:ext cx="100019" cy="85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28 Elipse"/>
            <p:cNvSpPr/>
            <p:nvPr/>
          </p:nvSpPr>
          <p:spPr>
            <a:xfrm>
              <a:off x="3653653" y="915070"/>
              <a:ext cx="144472" cy="1444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3653653" y="2567662"/>
              <a:ext cx="14447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31" name="30 Elipse"/>
            <p:cNvSpPr/>
            <p:nvPr/>
          </p:nvSpPr>
          <p:spPr>
            <a:xfrm>
              <a:off x="3653653" y="4301218"/>
              <a:ext cx="144472" cy="144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33" name="32 Forma libre"/>
            <p:cNvSpPr/>
            <p:nvPr/>
          </p:nvSpPr>
          <p:spPr>
            <a:xfrm>
              <a:off x="3780662" y="4393293"/>
              <a:ext cx="85731" cy="61913"/>
            </a:xfrm>
            <a:custGeom>
              <a:avLst/>
              <a:gdLst>
                <a:gd name="connsiteX0" fmla="*/ 0 w 85725"/>
                <a:gd name="connsiteY0" fmla="*/ 42863 h 62446"/>
                <a:gd name="connsiteX1" fmla="*/ 0 w 85725"/>
                <a:gd name="connsiteY1" fmla="*/ 42863 h 62446"/>
                <a:gd name="connsiteX2" fmla="*/ 7144 w 85725"/>
                <a:gd name="connsiteY2" fmla="*/ 23813 h 62446"/>
                <a:gd name="connsiteX3" fmla="*/ 14288 w 85725"/>
                <a:gd name="connsiteY3" fmla="*/ 19050 h 62446"/>
                <a:gd name="connsiteX4" fmla="*/ 19050 w 85725"/>
                <a:gd name="connsiteY4" fmla="*/ 4763 h 62446"/>
                <a:gd name="connsiteX5" fmla="*/ 26194 w 85725"/>
                <a:gd name="connsiteY5" fmla="*/ 0 h 62446"/>
                <a:gd name="connsiteX6" fmla="*/ 26194 w 85725"/>
                <a:gd name="connsiteY6" fmla="*/ 0 h 62446"/>
                <a:gd name="connsiteX7" fmla="*/ 61913 w 85725"/>
                <a:gd name="connsiteY7" fmla="*/ 9525 h 62446"/>
                <a:gd name="connsiteX8" fmla="*/ 76200 w 85725"/>
                <a:gd name="connsiteY8" fmla="*/ 14288 h 62446"/>
                <a:gd name="connsiteX9" fmla="*/ 85725 w 85725"/>
                <a:gd name="connsiteY9" fmla="*/ 16669 h 62446"/>
                <a:gd name="connsiteX10" fmla="*/ 83344 w 85725"/>
                <a:gd name="connsiteY10" fmla="*/ 16669 h 62446"/>
                <a:gd name="connsiteX11" fmla="*/ 80963 w 85725"/>
                <a:gd name="connsiteY11" fmla="*/ 47625 h 62446"/>
                <a:gd name="connsiteX12" fmla="*/ 78581 w 85725"/>
                <a:gd name="connsiteY12" fmla="*/ 54769 h 62446"/>
                <a:gd name="connsiteX13" fmla="*/ 71438 w 85725"/>
                <a:gd name="connsiteY13" fmla="*/ 59532 h 62446"/>
                <a:gd name="connsiteX14" fmla="*/ 42863 w 85725"/>
                <a:gd name="connsiteY14" fmla="*/ 61913 h 62446"/>
                <a:gd name="connsiteX15" fmla="*/ 0 w 85725"/>
                <a:gd name="connsiteY15" fmla="*/ 42863 h 6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62446">
                  <a:moveTo>
                    <a:pt x="0" y="42863"/>
                  </a:moveTo>
                  <a:lnTo>
                    <a:pt x="0" y="42863"/>
                  </a:lnTo>
                  <a:cubicBezTo>
                    <a:pt x="2381" y="36513"/>
                    <a:pt x="3655" y="29628"/>
                    <a:pt x="7144" y="23813"/>
                  </a:cubicBezTo>
                  <a:cubicBezTo>
                    <a:pt x="8617" y="21359"/>
                    <a:pt x="12771" y="21477"/>
                    <a:pt x="14288" y="19050"/>
                  </a:cubicBezTo>
                  <a:cubicBezTo>
                    <a:pt x="16949" y="14793"/>
                    <a:pt x="14873" y="7548"/>
                    <a:pt x="19050" y="4763"/>
                  </a:cubicBezTo>
                  <a:lnTo>
                    <a:pt x="26194" y="0"/>
                  </a:lnTo>
                  <a:lnTo>
                    <a:pt x="26194" y="0"/>
                  </a:lnTo>
                  <a:cubicBezTo>
                    <a:pt x="52508" y="5848"/>
                    <a:pt x="40694" y="2452"/>
                    <a:pt x="61913" y="9525"/>
                  </a:cubicBezTo>
                  <a:lnTo>
                    <a:pt x="76200" y="14288"/>
                  </a:lnTo>
                  <a:cubicBezTo>
                    <a:pt x="84097" y="16920"/>
                    <a:pt x="80834" y="16669"/>
                    <a:pt x="85725" y="16669"/>
                  </a:cubicBezTo>
                  <a:lnTo>
                    <a:pt x="83344" y="16669"/>
                  </a:lnTo>
                  <a:cubicBezTo>
                    <a:pt x="82550" y="26988"/>
                    <a:pt x="82247" y="37356"/>
                    <a:pt x="80963" y="47625"/>
                  </a:cubicBezTo>
                  <a:cubicBezTo>
                    <a:pt x="80652" y="50116"/>
                    <a:pt x="80149" y="52809"/>
                    <a:pt x="78581" y="54769"/>
                  </a:cubicBezTo>
                  <a:cubicBezTo>
                    <a:pt x="76793" y="57004"/>
                    <a:pt x="74244" y="58971"/>
                    <a:pt x="71438" y="59532"/>
                  </a:cubicBezTo>
                  <a:cubicBezTo>
                    <a:pt x="62066" y="61407"/>
                    <a:pt x="52363" y="60858"/>
                    <a:pt x="42863" y="61913"/>
                  </a:cubicBezTo>
                  <a:cubicBezTo>
                    <a:pt x="38064" y="62446"/>
                    <a:pt x="7144" y="46038"/>
                    <a:pt x="0" y="428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90" name="89 Rectángulo"/>
          <p:cNvSpPr/>
          <p:nvPr/>
        </p:nvSpPr>
        <p:spPr>
          <a:xfrm>
            <a:off x="2501900" y="5076825"/>
            <a:ext cx="4090988" cy="1624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93188" name="65 Grupo"/>
          <p:cNvGrpSpPr>
            <a:grpSpLocks/>
          </p:cNvGrpSpPr>
          <p:nvPr/>
        </p:nvGrpSpPr>
        <p:grpSpPr bwMode="auto">
          <a:xfrm>
            <a:off x="6408738" y="1339850"/>
            <a:ext cx="1944687" cy="2736850"/>
            <a:chOff x="6012160" y="1569187"/>
            <a:chExt cx="1944216" cy="2736304"/>
          </a:xfrm>
        </p:grpSpPr>
        <p:sp>
          <p:nvSpPr>
            <p:cNvPr id="47" name="46 Rectángulo"/>
            <p:cNvSpPr/>
            <p:nvPr/>
          </p:nvSpPr>
          <p:spPr>
            <a:xfrm>
              <a:off x="6012160" y="2145335"/>
              <a:ext cx="1439513" cy="21601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8" name="47 Paralelogramo"/>
            <p:cNvSpPr/>
            <p:nvPr/>
          </p:nvSpPr>
          <p:spPr>
            <a:xfrm>
              <a:off x="6012160" y="1569187"/>
              <a:ext cx="1944216" cy="576148"/>
            </a:xfrm>
            <a:prstGeom prst="parallelogram">
              <a:avLst>
                <a:gd name="adj" fmla="val 91834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9" name="48 Paralelogramo"/>
            <p:cNvSpPr/>
            <p:nvPr/>
          </p:nvSpPr>
          <p:spPr>
            <a:xfrm rot="16200000" flipV="1">
              <a:off x="6335873" y="2684987"/>
              <a:ext cx="2736304" cy="504703"/>
            </a:xfrm>
            <a:prstGeom prst="parallelogram">
              <a:avLst>
                <a:gd name="adj" fmla="val 111526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93250" name="Oval 17"/>
            <p:cNvSpPr>
              <a:spLocks noChangeArrowheads="1"/>
            </p:cNvSpPr>
            <p:nvPr/>
          </p:nvSpPr>
          <p:spPr bwMode="auto">
            <a:xfrm>
              <a:off x="6228184" y="2361275"/>
              <a:ext cx="1080120" cy="10801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3251" name="55 Grupo"/>
            <p:cNvGrpSpPr>
              <a:grpSpLocks/>
            </p:cNvGrpSpPr>
            <p:nvPr/>
          </p:nvGrpSpPr>
          <p:grpSpPr bwMode="auto">
            <a:xfrm>
              <a:off x="6156176" y="3657419"/>
              <a:ext cx="144016" cy="432048"/>
              <a:chOff x="6300192" y="3501008"/>
              <a:chExt cx="144016" cy="432048"/>
            </a:xfrm>
          </p:grpSpPr>
          <p:sp>
            <p:nvSpPr>
              <p:cNvPr id="58" name="57 Elipse"/>
              <p:cNvSpPr/>
              <p:nvPr/>
            </p:nvSpPr>
            <p:spPr>
              <a:xfrm>
                <a:off x="6300603" y="3788790"/>
                <a:ext cx="142840" cy="1444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6300603" y="3501509"/>
                <a:ext cx="142840" cy="144434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3252" name="62 Grupo"/>
            <p:cNvGrpSpPr>
              <a:grpSpLocks/>
            </p:cNvGrpSpPr>
            <p:nvPr/>
          </p:nvGrpSpPr>
          <p:grpSpPr bwMode="auto">
            <a:xfrm>
              <a:off x="6228184" y="2360704"/>
              <a:ext cx="1080120" cy="1080120"/>
              <a:chOff x="6228184" y="2204293"/>
              <a:chExt cx="1080120" cy="1080120"/>
            </a:xfrm>
          </p:grpSpPr>
          <p:cxnSp>
            <p:nvCxnSpPr>
              <p:cNvPr id="64" name="63 Conector recto"/>
              <p:cNvCxnSpPr/>
              <p:nvPr/>
            </p:nvCxnSpPr>
            <p:spPr>
              <a:xfrm>
                <a:off x="6766040" y="2204781"/>
                <a:ext cx="0" cy="107928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64 Conector recto"/>
              <p:cNvCxnSpPr/>
              <p:nvPr/>
            </p:nvCxnSpPr>
            <p:spPr>
              <a:xfrm>
                <a:off x="6228008" y="2752358"/>
                <a:ext cx="10808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1819275" y="93663"/>
            <a:ext cx="60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1819275" y="4256088"/>
            <a:ext cx="60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6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1841500" y="-184150"/>
            <a:ext cx="660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008E00"/>
                </a:solidFill>
              </a:rPr>
              <a:t>_</a:t>
            </a:r>
          </a:p>
        </p:txBody>
      </p:sp>
      <p:sp>
        <p:nvSpPr>
          <p:cNvPr id="38" name="37 Elipse"/>
          <p:cNvSpPr/>
          <p:nvPr/>
        </p:nvSpPr>
        <p:spPr>
          <a:xfrm>
            <a:off x="2076450" y="965200"/>
            <a:ext cx="120650" cy="120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2073275" y="4341813"/>
            <a:ext cx="120650" cy="120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pSp>
        <p:nvGrpSpPr>
          <p:cNvPr id="8" name="31 Grupo"/>
          <p:cNvGrpSpPr>
            <a:grpSpLocks/>
          </p:cNvGrpSpPr>
          <p:nvPr/>
        </p:nvGrpSpPr>
        <p:grpSpPr bwMode="auto">
          <a:xfrm>
            <a:off x="2827338" y="3621088"/>
            <a:ext cx="2406650" cy="1308100"/>
            <a:chOff x="4415590" y="3585410"/>
            <a:chExt cx="2406314" cy="1307796"/>
          </a:xfrm>
        </p:grpSpPr>
        <p:sp>
          <p:nvSpPr>
            <p:cNvPr id="93244" name="39 CuadroTexto"/>
            <p:cNvSpPr txBox="1">
              <a:spLocks noChangeArrowheads="1"/>
            </p:cNvSpPr>
            <p:nvPr/>
          </p:nvSpPr>
          <p:spPr bwMode="auto">
            <a:xfrm>
              <a:off x="4415590" y="4523874"/>
              <a:ext cx="1515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</a:rPr>
                <a:t>No conduce</a:t>
              </a:r>
            </a:p>
          </p:txBody>
        </p:sp>
        <p:sp>
          <p:nvSpPr>
            <p:cNvPr id="43" name="42 Triángulo isósceles"/>
            <p:cNvSpPr/>
            <p:nvPr/>
          </p:nvSpPr>
          <p:spPr>
            <a:xfrm flipV="1">
              <a:off x="6580638" y="3585410"/>
              <a:ext cx="241266" cy="24124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4" name="43 Triángulo isósceles"/>
            <p:cNvSpPr/>
            <p:nvPr/>
          </p:nvSpPr>
          <p:spPr>
            <a:xfrm rot="5400000" flipV="1">
              <a:off x="5822724" y="4248025"/>
              <a:ext cx="241244" cy="2396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45 Grupo"/>
          <p:cNvGrpSpPr>
            <a:grpSpLocks/>
          </p:cNvGrpSpPr>
          <p:nvPr/>
        </p:nvGrpSpPr>
        <p:grpSpPr bwMode="auto">
          <a:xfrm>
            <a:off x="2827338" y="420688"/>
            <a:ext cx="2406650" cy="1455737"/>
            <a:chOff x="4415590" y="385011"/>
            <a:chExt cx="2406314" cy="1455820"/>
          </a:xfrm>
        </p:grpSpPr>
        <p:sp>
          <p:nvSpPr>
            <p:cNvPr id="93241" name="40 CuadroTexto"/>
            <p:cNvSpPr txBox="1">
              <a:spLocks noChangeArrowheads="1"/>
            </p:cNvSpPr>
            <p:nvPr/>
          </p:nvSpPr>
          <p:spPr bwMode="auto">
            <a:xfrm>
              <a:off x="4415590" y="385011"/>
              <a:ext cx="1515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solidFill>
                    <a:srgbClr val="FF0000"/>
                  </a:solidFill>
                </a:rPr>
                <a:t>No conduce</a:t>
              </a:r>
            </a:p>
          </p:txBody>
        </p:sp>
        <p:sp>
          <p:nvSpPr>
            <p:cNvPr id="42" name="41 Triángulo isósceles"/>
            <p:cNvSpPr/>
            <p:nvPr/>
          </p:nvSpPr>
          <p:spPr>
            <a:xfrm>
              <a:off x="6580638" y="1599517"/>
              <a:ext cx="241266" cy="241314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5" name="44 Triángulo isósceles"/>
            <p:cNvSpPr/>
            <p:nvPr/>
          </p:nvSpPr>
          <p:spPr>
            <a:xfrm rot="5400000" flipV="1">
              <a:off x="5822689" y="843054"/>
              <a:ext cx="241314" cy="2396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50 Grupo"/>
          <p:cNvGrpSpPr>
            <a:grpSpLocks/>
          </p:cNvGrpSpPr>
          <p:nvPr/>
        </p:nvGrpSpPr>
        <p:grpSpPr bwMode="auto">
          <a:xfrm>
            <a:off x="6710363" y="2465388"/>
            <a:ext cx="901700" cy="442912"/>
            <a:chOff x="6313849" y="2538212"/>
            <a:chExt cx="901342" cy="441608"/>
          </a:xfrm>
        </p:grpSpPr>
        <p:sp>
          <p:nvSpPr>
            <p:cNvPr id="93237" name="Freeform 19"/>
            <p:cNvSpPr>
              <a:spLocks/>
            </p:cNvSpPr>
            <p:nvPr/>
          </p:nvSpPr>
          <p:spPr bwMode="auto">
            <a:xfrm>
              <a:off x="6313849" y="2538212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8" name="Freeform 20"/>
            <p:cNvSpPr>
              <a:spLocks/>
            </p:cNvSpPr>
            <p:nvPr/>
          </p:nvSpPr>
          <p:spPr bwMode="auto">
            <a:xfrm>
              <a:off x="6764520" y="2538212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9" name="Freeform 21"/>
            <p:cNvSpPr>
              <a:spLocks/>
            </p:cNvSpPr>
            <p:nvPr/>
          </p:nvSpPr>
          <p:spPr bwMode="auto">
            <a:xfrm flipV="1">
              <a:off x="6538487" y="2759016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40" name="Freeform 22"/>
            <p:cNvSpPr>
              <a:spLocks/>
            </p:cNvSpPr>
            <p:nvPr/>
          </p:nvSpPr>
          <p:spPr bwMode="auto">
            <a:xfrm flipV="1">
              <a:off x="6990553" y="2759016"/>
              <a:ext cx="224638" cy="22080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3" name="90 Grupo"/>
          <p:cNvGrpSpPr>
            <a:grpSpLocks/>
          </p:cNvGrpSpPr>
          <p:nvPr/>
        </p:nvGrpSpPr>
        <p:grpSpPr bwMode="auto">
          <a:xfrm>
            <a:off x="2205038" y="1052513"/>
            <a:ext cx="4437062" cy="3348037"/>
            <a:chOff x="2205133" y="1052512"/>
            <a:chExt cx="4436299" cy="3347904"/>
          </a:xfrm>
        </p:grpSpPr>
        <p:sp>
          <p:nvSpPr>
            <p:cNvPr id="93235" name="Line 91"/>
            <p:cNvSpPr>
              <a:spLocks noChangeShapeType="1"/>
            </p:cNvSpPr>
            <p:nvPr/>
          </p:nvSpPr>
          <p:spPr bwMode="auto">
            <a:xfrm flipH="1" flipV="1">
              <a:off x="2205133" y="1052512"/>
              <a:ext cx="4420256" cy="2449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6" name="Line 93"/>
            <p:cNvSpPr>
              <a:spLocks noChangeShapeType="1"/>
            </p:cNvSpPr>
            <p:nvPr/>
          </p:nvSpPr>
          <p:spPr bwMode="auto">
            <a:xfrm flipH="1">
              <a:off x="2216943" y="3789947"/>
              <a:ext cx="4424489" cy="610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5" name="72 Grupo"/>
          <p:cNvGrpSpPr>
            <a:grpSpLocks/>
          </p:cNvGrpSpPr>
          <p:nvPr/>
        </p:nvGrpSpPr>
        <p:grpSpPr bwMode="auto">
          <a:xfrm>
            <a:off x="6665913" y="2511425"/>
            <a:ext cx="1020762" cy="185738"/>
            <a:chOff x="3172995" y="1303672"/>
            <a:chExt cx="2360612" cy="466725"/>
          </a:xfrm>
        </p:grpSpPr>
        <p:sp>
          <p:nvSpPr>
            <p:cNvPr id="93232" name="Freeform 62"/>
            <p:cNvSpPr>
              <a:spLocks/>
            </p:cNvSpPr>
            <p:nvPr/>
          </p:nvSpPr>
          <p:spPr bwMode="auto">
            <a:xfrm>
              <a:off x="3172995" y="130367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3" name="Freeform 64"/>
            <p:cNvSpPr>
              <a:spLocks/>
            </p:cNvSpPr>
            <p:nvPr/>
          </p:nvSpPr>
          <p:spPr bwMode="auto">
            <a:xfrm>
              <a:off x="4117558" y="130367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4" name="Freeform 66"/>
            <p:cNvSpPr>
              <a:spLocks/>
            </p:cNvSpPr>
            <p:nvPr/>
          </p:nvSpPr>
          <p:spPr bwMode="auto">
            <a:xfrm>
              <a:off x="5062120" y="130367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7" name="92 Grupo"/>
          <p:cNvGrpSpPr>
            <a:grpSpLocks/>
          </p:cNvGrpSpPr>
          <p:nvPr/>
        </p:nvGrpSpPr>
        <p:grpSpPr bwMode="auto">
          <a:xfrm>
            <a:off x="6713538" y="2500313"/>
            <a:ext cx="957262" cy="188912"/>
            <a:chOff x="6090904" y="5229978"/>
            <a:chExt cx="2362199" cy="466725"/>
          </a:xfrm>
        </p:grpSpPr>
        <p:sp>
          <p:nvSpPr>
            <p:cNvPr id="93229" name="Freeform 63"/>
            <p:cNvSpPr>
              <a:spLocks/>
            </p:cNvSpPr>
            <p:nvPr/>
          </p:nvSpPr>
          <p:spPr bwMode="auto">
            <a:xfrm>
              <a:off x="6090904" y="5229978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0" name="Freeform 65"/>
            <p:cNvSpPr>
              <a:spLocks/>
            </p:cNvSpPr>
            <p:nvPr/>
          </p:nvSpPr>
          <p:spPr bwMode="auto">
            <a:xfrm>
              <a:off x="7035466" y="5229978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31" name="Freeform 67"/>
            <p:cNvSpPr>
              <a:spLocks/>
            </p:cNvSpPr>
            <p:nvPr/>
          </p:nvSpPr>
          <p:spPr bwMode="auto">
            <a:xfrm>
              <a:off x="7981616" y="5229978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9" name="112 Grupo"/>
          <p:cNvGrpSpPr>
            <a:grpSpLocks/>
          </p:cNvGrpSpPr>
          <p:nvPr/>
        </p:nvGrpSpPr>
        <p:grpSpPr bwMode="auto">
          <a:xfrm>
            <a:off x="2620963" y="5103813"/>
            <a:ext cx="3602037" cy="1092200"/>
            <a:chOff x="5243179" y="5018840"/>
            <a:chExt cx="3602037" cy="1092200"/>
          </a:xfrm>
        </p:grpSpPr>
        <p:sp>
          <p:nvSpPr>
            <p:cNvPr id="93225" name="Line 59"/>
            <p:cNvSpPr>
              <a:spLocks noChangeShapeType="1"/>
            </p:cNvSpPr>
            <p:nvPr/>
          </p:nvSpPr>
          <p:spPr bwMode="auto">
            <a:xfrm flipV="1">
              <a:off x="5617829" y="5133140"/>
              <a:ext cx="0" cy="977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6" name="Line 60"/>
            <p:cNvSpPr>
              <a:spLocks noChangeShapeType="1"/>
            </p:cNvSpPr>
            <p:nvPr/>
          </p:nvSpPr>
          <p:spPr bwMode="auto">
            <a:xfrm>
              <a:off x="5501941" y="5695115"/>
              <a:ext cx="325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7" name="Text Box 61"/>
            <p:cNvSpPr txBox="1">
              <a:spLocks noChangeArrowheads="1"/>
            </p:cNvSpPr>
            <p:nvPr/>
          </p:nvSpPr>
          <p:spPr bwMode="auto">
            <a:xfrm>
              <a:off x="8537241" y="5668128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93228" name="Text Box 68"/>
            <p:cNvSpPr txBox="1">
              <a:spLocks noChangeArrowheads="1"/>
            </p:cNvSpPr>
            <p:nvPr/>
          </p:nvSpPr>
          <p:spPr bwMode="auto">
            <a:xfrm>
              <a:off x="5243179" y="5018840"/>
              <a:ext cx="412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s-ES" sz="20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s-E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88 Grupo"/>
          <p:cNvGrpSpPr>
            <a:grpSpLocks/>
          </p:cNvGrpSpPr>
          <p:nvPr/>
        </p:nvGrpSpPr>
        <p:grpSpPr bwMode="auto">
          <a:xfrm>
            <a:off x="2189163" y="2646363"/>
            <a:ext cx="4456112" cy="1138237"/>
            <a:chOff x="2189747" y="2646946"/>
            <a:chExt cx="4456280" cy="1138073"/>
          </a:xfrm>
        </p:grpSpPr>
        <p:sp>
          <p:nvSpPr>
            <p:cNvPr id="93223" name="Line 93"/>
            <p:cNvSpPr>
              <a:spLocks noChangeShapeType="1"/>
            </p:cNvSpPr>
            <p:nvPr/>
          </p:nvSpPr>
          <p:spPr bwMode="auto">
            <a:xfrm flipH="1" flipV="1">
              <a:off x="2189747" y="2695075"/>
              <a:ext cx="4456280" cy="10899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4" name="Line 91"/>
            <p:cNvSpPr>
              <a:spLocks noChangeShapeType="1"/>
            </p:cNvSpPr>
            <p:nvPr/>
          </p:nvSpPr>
          <p:spPr bwMode="auto">
            <a:xfrm flipH="1" flipV="1">
              <a:off x="5089358" y="2646946"/>
              <a:ext cx="1552074" cy="854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1" name="105 Grupo"/>
          <p:cNvGrpSpPr>
            <a:grpSpLocks/>
          </p:cNvGrpSpPr>
          <p:nvPr/>
        </p:nvGrpSpPr>
        <p:grpSpPr bwMode="auto">
          <a:xfrm>
            <a:off x="2997200" y="5326063"/>
            <a:ext cx="2828925" cy="466725"/>
            <a:chOff x="5619416" y="6024062"/>
            <a:chExt cx="2829843" cy="466725"/>
          </a:xfrm>
        </p:grpSpPr>
        <p:sp>
          <p:nvSpPr>
            <p:cNvPr id="93217" name="Freeform 62"/>
            <p:cNvSpPr>
              <a:spLocks/>
            </p:cNvSpPr>
            <p:nvPr/>
          </p:nvSpPr>
          <p:spPr bwMode="auto">
            <a:xfrm>
              <a:off x="5619416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18" name="Freeform 64"/>
            <p:cNvSpPr>
              <a:spLocks/>
            </p:cNvSpPr>
            <p:nvPr/>
          </p:nvSpPr>
          <p:spPr bwMode="auto">
            <a:xfrm>
              <a:off x="6563979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19" name="Freeform 66"/>
            <p:cNvSpPr>
              <a:spLocks/>
            </p:cNvSpPr>
            <p:nvPr/>
          </p:nvSpPr>
          <p:spPr bwMode="auto">
            <a:xfrm>
              <a:off x="7508541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0" name="Freeform 62"/>
            <p:cNvSpPr>
              <a:spLocks/>
            </p:cNvSpPr>
            <p:nvPr/>
          </p:nvSpPr>
          <p:spPr bwMode="auto">
            <a:xfrm>
              <a:off x="6088647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1" name="Freeform 64"/>
            <p:cNvSpPr>
              <a:spLocks/>
            </p:cNvSpPr>
            <p:nvPr/>
          </p:nvSpPr>
          <p:spPr bwMode="auto">
            <a:xfrm>
              <a:off x="7033210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22" name="Freeform 66"/>
            <p:cNvSpPr>
              <a:spLocks/>
            </p:cNvSpPr>
            <p:nvPr/>
          </p:nvSpPr>
          <p:spPr bwMode="auto">
            <a:xfrm>
              <a:off x="7977772" y="6024062"/>
              <a:ext cx="471487" cy="466725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1852613" y="3983038"/>
            <a:ext cx="6619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008E00"/>
                </a:solidFill>
              </a:rPr>
              <a:t>_</a:t>
            </a:r>
          </a:p>
        </p:txBody>
      </p:sp>
      <p:grpSp>
        <p:nvGrpSpPr>
          <p:cNvPr id="22" name="88 Grupo"/>
          <p:cNvGrpSpPr>
            <a:grpSpLocks/>
          </p:cNvGrpSpPr>
          <p:nvPr/>
        </p:nvGrpSpPr>
        <p:grpSpPr bwMode="auto">
          <a:xfrm>
            <a:off x="1795463" y="-44450"/>
            <a:ext cx="695325" cy="5089525"/>
            <a:chOff x="1819275" y="93245"/>
            <a:chExt cx="695324" cy="5089266"/>
          </a:xfrm>
        </p:grpSpPr>
        <p:sp>
          <p:nvSpPr>
            <p:cNvPr id="93215" name="114 CuadroTexto"/>
            <p:cNvSpPr txBox="1">
              <a:spLocks noChangeArrowheads="1"/>
            </p:cNvSpPr>
            <p:nvPr/>
          </p:nvSpPr>
          <p:spPr bwMode="auto">
            <a:xfrm>
              <a:off x="1852862" y="4259181"/>
              <a:ext cx="66173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5400" b="1">
                  <a:solidFill>
                    <a:srgbClr val="008E00"/>
                  </a:solidFill>
                </a:rPr>
                <a:t>_</a:t>
              </a:r>
            </a:p>
          </p:txBody>
        </p:sp>
        <p:sp>
          <p:nvSpPr>
            <p:cNvPr id="93216" name="115 CuadroTexto"/>
            <p:cNvSpPr txBox="1">
              <a:spLocks noChangeArrowheads="1"/>
            </p:cNvSpPr>
            <p:nvPr/>
          </p:nvSpPr>
          <p:spPr bwMode="auto">
            <a:xfrm>
              <a:off x="1819275" y="93245"/>
              <a:ext cx="60157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60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23" name="89 Grupo"/>
          <p:cNvGrpSpPr>
            <a:grpSpLocks/>
          </p:cNvGrpSpPr>
          <p:nvPr/>
        </p:nvGrpSpPr>
        <p:grpSpPr bwMode="auto">
          <a:xfrm>
            <a:off x="1806575" y="-288925"/>
            <a:ext cx="684213" cy="5697538"/>
            <a:chOff x="1819275" y="-425570"/>
            <a:chExt cx="683292" cy="5697404"/>
          </a:xfrm>
        </p:grpSpPr>
        <p:sp>
          <p:nvSpPr>
            <p:cNvPr id="93213" name="117 CuadroTexto"/>
            <p:cNvSpPr txBox="1">
              <a:spLocks noChangeArrowheads="1"/>
            </p:cNvSpPr>
            <p:nvPr/>
          </p:nvSpPr>
          <p:spPr bwMode="auto">
            <a:xfrm>
              <a:off x="1819275" y="4256171"/>
              <a:ext cx="60157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6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3214" name="118 CuadroTexto"/>
            <p:cNvSpPr txBox="1">
              <a:spLocks noChangeArrowheads="1"/>
            </p:cNvSpPr>
            <p:nvPr/>
          </p:nvSpPr>
          <p:spPr bwMode="auto">
            <a:xfrm>
              <a:off x="1840830" y="-425570"/>
              <a:ext cx="66173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5400" b="1">
                  <a:solidFill>
                    <a:srgbClr val="008E00"/>
                  </a:solidFill>
                </a:rPr>
                <a:t>_</a:t>
              </a:r>
            </a:p>
          </p:txBody>
        </p:sp>
      </p:grpSp>
      <p:grpSp>
        <p:nvGrpSpPr>
          <p:cNvPr id="24" name="126 Grupo"/>
          <p:cNvGrpSpPr>
            <a:grpSpLocks/>
          </p:cNvGrpSpPr>
          <p:nvPr/>
        </p:nvGrpSpPr>
        <p:grpSpPr bwMode="auto">
          <a:xfrm>
            <a:off x="6665913" y="2382838"/>
            <a:ext cx="985837" cy="288925"/>
            <a:chOff x="6569241" y="782054"/>
            <a:chExt cx="1114170" cy="348914"/>
          </a:xfrm>
        </p:grpSpPr>
        <p:sp>
          <p:nvSpPr>
            <p:cNvPr id="93209" name="Freeform 62"/>
            <p:cNvSpPr>
              <a:spLocks/>
            </p:cNvSpPr>
            <p:nvPr/>
          </p:nvSpPr>
          <p:spPr bwMode="auto">
            <a:xfrm>
              <a:off x="6569241" y="782054"/>
              <a:ext cx="278641" cy="34891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10" name="Freeform 64"/>
            <p:cNvSpPr>
              <a:spLocks/>
            </p:cNvSpPr>
            <p:nvPr/>
          </p:nvSpPr>
          <p:spPr bwMode="auto">
            <a:xfrm>
              <a:off x="7127462" y="782054"/>
              <a:ext cx="278641" cy="34891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11" name="Freeform 62"/>
            <p:cNvSpPr>
              <a:spLocks/>
            </p:cNvSpPr>
            <p:nvPr/>
          </p:nvSpPr>
          <p:spPr bwMode="auto">
            <a:xfrm>
              <a:off x="6846549" y="782054"/>
              <a:ext cx="278641" cy="34891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3212" name="Freeform 64"/>
            <p:cNvSpPr>
              <a:spLocks/>
            </p:cNvSpPr>
            <p:nvPr/>
          </p:nvSpPr>
          <p:spPr bwMode="auto">
            <a:xfrm>
              <a:off x="7404770" y="782054"/>
              <a:ext cx="278641" cy="348914"/>
            </a:xfrm>
            <a:custGeom>
              <a:avLst/>
              <a:gdLst>
                <a:gd name="T0" fmla="*/ 0 w 297"/>
                <a:gd name="T1" fmla="*/ 292 h 294"/>
                <a:gd name="T2" fmla="*/ 39 w 297"/>
                <a:gd name="T3" fmla="*/ 171 h 294"/>
                <a:gd name="T4" fmla="*/ 81 w 297"/>
                <a:gd name="T5" fmla="*/ 61 h 294"/>
                <a:gd name="T6" fmla="*/ 119 w 297"/>
                <a:gd name="T7" fmla="*/ 12 h 294"/>
                <a:gd name="T8" fmla="*/ 149 w 297"/>
                <a:gd name="T9" fmla="*/ 0 h 294"/>
                <a:gd name="T10" fmla="*/ 177 w 297"/>
                <a:gd name="T11" fmla="*/ 12 h 294"/>
                <a:gd name="T12" fmla="*/ 201 w 297"/>
                <a:gd name="T13" fmla="*/ 45 h 294"/>
                <a:gd name="T14" fmla="*/ 221 w 297"/>
                <a:gd name="T15" fmla="*/ 79 h 294"/>
                <a:gd name="T16" fmla="*/ 248 w 297"/>
                <a:gd name="T17" fmla="*/ 145 h 294"/>
                <a:gd name="T18" fmla="*/ 270 w 297"/>
                <a:gd name="T19" fmla="*/ 210 h 294"/>
                <a:gd name="T20" fmla="*/ 297 w 297"/>
                <a:gd name="T21" fmla="*/ 294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7"/>
                <a:gd name="T34" fmla="*/ 0 h 294"/>
                <a:gd name="T35" fmla="*/ 297 w 297"/>
                <a:gd name="T36" fmla="*/ 294 h 2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7" h="294">
                  <a:moveTo>
                    <a:pt x="0" y="292"/>
                  </a:moveTo>
                  <a:cubicBezTo>
                    <a:pt x="13" y="250"/>
                    <a:pt x="26" y="209"/>
                    <a:pt x="39" y="171"/>
                  </a:cubicBezTo>
                  <a:cubicBezTo>
                    <a:pt x="52" y="133"/>
                    <a:pt x="68" y="87"/>
                    <a:pt x="81" y="61"/>
                  </a:cubicBezTo>
                  <a:cubicBezTo>
                    <a:pt x="94" y="35"/>
                    <a:pt x="108" y="22"/>
                    <a:pt x="119" y="12"/>
                  </a:cubicBezTo>
                  <a:cubicBezTo>
                    <a:pt x="130" y="2"/>
                    <a:pt x="139" y="0"/>
                    <a:pt x="149" y="0"/>
                  </a:cubicBezTo>
                  <a:cubicBezTo>
                    <a:pt x="159" y="0"/>
                    <a:pt x="168" y="5"/>
                    <a:pt x="177" y="12"/>
                  </a:cubicBezTo>
                  <a:cubicBezTo>
                    <a:pt x="186" y="19"/>
                    <a:pt x="194" y="34"/>
                    <a:pt x="201" y="45"/>
                  </a:cubicBezTo>
                  <a:cubicBezTo>
                    <a:pt x="208" y="56"/>
                    <a:pt x="213" y="62"/>
                    <a:pt x="221" y="79"/>
                  </a:cubicBezTo>
                  <a:cubicBezTo>
                    <a:pt x="229" y="96"/>
                    <a:pt x="240" y="123"/>
                    <a:pt x="248" y="145"/>
                  </a:cubicBezTo>
                  <a:cubicBezTo>
                    <a:pt x="256" y="167"/>
                    <a:pt x="262" y="185"/>
                    <a:pt x="270" y="210"/>
                  </a:cubicBezTo>
                  <a:cubicBezTo>
                    <a:pt x="278" y="235"/>
                    <a:pt x="287" y="264"/>
                    <a:pt x="297" y="29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8" name="Text Box 23"/>
          <p:cNvSpPr txBox="1">
            <a:spLocks noChangeArrowheads="1"/>
          </p:cNvSpPr>
          <p:nvPr/>
        </p:nvSpPr>
        <p:spPr bwMode="auto">
          <a:xfrm>
            <a:off x="5575300" y="4383088"/>
            <a:ext cx="3340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Rectificación de </a:t>
            </a:r>
            <a:r>
              <a:rPr lang="es-ES" sz="2000" b="1" i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s-ES" sz="2000" b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 onda</a:t>
            </a:r>
          </a:p>
        </p:txBody>
      </p:sp>
      <p:sp>
        <p:nvSpPr>
          <p:cNvPr id="129" name="Text Box 72"/>
          <p:cNvSpPr txBox="1">
            <a:spLocks noChangeArrowheads="1"/>
          </p:cNvSpPr>
          <p:nvPr/>
        </p:nvSpPr>
        <p:spPr bwMode="auto">
          <a:xfrm>
            <a:off x="2897188" y="6135688"/>
            <a:ext cx="362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Rectificación de onda </a:t>
            </a:r>
            <a:r>
              <a:rPr lang="es-ES" sz="2000" b="1" i="1">
                <a:solidFill>
                  <a:srgbClr val="241CCE"/>
                </a:solidFill>
                <a:latin typeface="Times New Roman" pitchFamily="18" charset="0"/>
                <a:cs typeface="Times New Roman" pitchFamily="18" charset="0"/>
              </a:rPr>
              <a:t>completa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3 -2.96296E-6 L 0.32552 -0.00486 L 0.32552 0.2375 L 0.00209 0.24098 L -3.61111E-6 -2.96296E-6 " pathEditMode="relative" rAng="0" ptsTypes="AAAAA">
                                      <p:cBhvr>
                                        <p:cTn id="2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1.85185E-6 L 0.32535 0.00532 L 0.32535 -0.2544 L 0.00139 -0.25741 L -2.77778E-6 1.85185E-6 " pathEditMode="relative" rAng="0" ptsTypes="AAAAA">
                                      <p:cBhvr>
                                        <p:cTn id="4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5" grpId="0"/>
      <p:bldP spid="25" grpId="1"/>
      <p:bldP spid="35" grpId="0"/>
      <p:bldP spid="35" grpId="1"/>
      <p:bldP spid="37" grpId="0"/>
      <p:bldP spid="37" grpId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36" grpId="0"/>
      <p:bldP spid="36" grpId="1"/>
      <p:bldP spid="128" grpId="0"/>
      <p:bldP spid="128" grpId="1"/>
      <p:bldP spid="1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Rectángulo"/>
          <p:cNvSpPr/>
          <p:nvPr/>
        </p:nvSpPr>
        <p:spPr>
          <a:xfrm>
            <a:off x="5581650" y="760413"/>
            <a:ext cx="3313113" cy="4346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0298" name="Freeform 10"/>
          <p:cNvSpPr>
            <a:spLocks/>
          </p:cNvSpPr>
          <p:nvPr/>
        </p:nvSpPr>
        <p:spPr bwMode="auto">
          <a:xfrm>
            <a:off x="2287588" y="774700"/>
            <a:ext cx="1203325" cy="3702050"/>
          </a:xfrm>
          <a:custGeom>
            <a:avLst/>
            <a:gdLst>
              <a:gd name="T0" fmla="*/ 0 w 908"/>
              <a:gd name="T1" fmla="*/ 2147483647 h 2052"/>
              <a:gd name="T2" fmla="*/ 0 w 908"/>
              <a:gd name="T3" fmla="*/ 0 h 2052"/>
              <a:gd name="T4" fmla="*/ 2147483647 w 908"/>
              <a:gd name="T5" fmla="*/ 0 h 2052"/>
              <a:gd name="T6" fmla="*/ 2147483647 w 908"/>
              <a:gd name="T7" fmla="*/ 2147483647 h 2052"/>
              <a:gd name="T8" fmla="*/ 0 60000 65536"/>
              <a:gd name="T9" fmla="*/ 0 60000 65536"/>
              <a:gd name="T10" fmla="*/ 0 60000 65536"/>
              <a:gd name="T11" fmla="*/ 0 60000 65536"/>
              <a:gd name="T12" fmla="*/ 0 w 908"/>
              <a:gd name="T13" fmla="*/ 0 h 2052"/>
              <a:gd name="T14" fmla="*/ 908 w 908"/>
              <a:gd name="T15" fmla="*/ 2052 h 20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8" h="2052">
                <a:moveTo>
                  <a:pt x="0" y="2052"/>
                </a:moveTo>
                <a:lnTo>
                  <a:pt x="0" y="0"/>
                </a:lnTo>
                <a:lnTo>
                  <a:pt x="908" y="0"/>
                </a:lnTo>
                <a:lnTo>
                  <a:pt x="908" y="89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838325" y="4463864"/>
            <a:ext cx="1152525" cy="3920114"/>
            <a:chOff x="1641" y="2456"/>
            <a:chExt cx="726" cy="1697"/>
          </a:xfrm>
          <a:solidFill>
            <a:srgbClr val="BEE0E4"/>
          </a:solidFill>
        </p:grpSpPr>
        <p:sp>
          <p:nvSpPr>
            <p:cNvPr id="3112" name="Rectangle 12"/>
            <p:cNvSpPr>
              <a:spLocks noChangeArrowheads="1"/>
            </p:cNvSpPr>
            <p:nvPr/>
          </p:nvSpPr>
          <p:spPr bwMode="auto">
            <a:xfrm>
              <a:off x="1852" y="2456"/>
              <a:ext cx="515" cy="1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13" name="Line 13"/>
            <p:cNvSpPr>
              <a:spLocks noChangeShapeType="1"/>
            </p:cNvSpPr>
            <p:nvPr/>
          </p:nvSpPr>
          <p:spPr bwMode="auto">
            <a:xfrm flipH="1">
              <a:off x="1641" y="2456"/>
              <a:ext cx="286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216025" y="688975"/>
          <a:ext cx="720725" cy="4227513"/>
        </p:xfrm>
        <a:graphic>
          <a:graphicData uri="http://schemas.openxmlformats.org/presentationml/2006/ole">
            <p:oleObj spid="_x0000_s6146" name="Dibujo" r:id="rId3" imgW="390600" imgH="1905120" progId="Presentations.Drawing.17">
              <p:embed/>
            </p:oleObj>
          </a:graphicData>
        </a:graphic>
      </p:graphicFrame>
      <p:sp>
        <p:nvSpPr>
          <p:cNvPr id="6151" name="Freeform 19"/>
          <p:cNvSpPr>
            <a:spLocks/>
          </p:cNvSpPr>
          <p:nvPr/>
        </p:nvSpPr>
        <p:spPr bwMode="auto">
          <a:xfrm>
            <a:off x="604838" y="3117850"/>
            <a:ext cx="965200" cy="1976438"/>
          </a:xfrm>
          <a:custGeom>
            <a:avLst/>
            <a:gdLst>
              <a:gd name="T0" fmla="*/ 0 w 908"/>
              <a:gd name="T1" fmla="*/ 0 h 916"/>
              <a:gd name="T2" fmla="*/ 0 w 908"/>
              <a:gd name="T3" fmla="*/ 1977323 h 916"/>
              <a:gd name="T4" fmla="*/ 1063 w 908"/>
              <a:gd name="T5" fmla="*/ 1977323 h 916"/>
              <a:gd name="T6" fmla="*/ 1063 w 908"/>
              <a:gd name="T7" fmla="*/ 1545593 h 916"/>
              <a:gd name="T8" fmla="*/ 0 60000 65536"/>
              <a:gd name="T9" fmla="*/ 0 60000 65536"/>
              <a:gd name="T10" fmla="*/ 0 60000 65536"/>
              <a:gd name="T11" fmla="*/ 0 60000 65536"/>
              <a:gd name="T12" fmla="*/ 0 w 908"/>
              <a:gd name="T13" fmla="*/ 0 h 916"/>
              <a:gd name="T14" fmla="*/ 908 w 908"/>
              <a:gd name="T15" fmla="*/ 916 h 9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8" h="916">
                <a:moveTo>
                  <a:pt x="0" y="0"/>
                </a:moveTo>
                <a:lnTo>
                  <a:pt x="0" y="916"/>
                </a:lnTo>
                <a:lnTo>
                  <a:pt x="908" y="916"/>
                </a:lnTo>
                <a:lnTo>
                  <a:pt x="908" y="7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2" name="Freeform 20"/>
          <p:cNvSpPr>
            <a:spLocks/>
          </p:cNvSpPr>
          <p:nvPr/>
        </p:nvSpPr>
        <p:spPr bwMode="auto">
          <a:xfrm>
            <a:off x="617538" y="774700"/>
            <a:ext cx="971550" cy="1535113"/>
          </a:xfrm>
          <a:custGeom>
            <a:avLst/>
            <a:gdLst>
              <a:gd name="T0" fmla="*/ 0 w 908"/>
              <a:gd name="T1" fmla="*/ 1535742 h 1388"/>
              <a:gd name="T2" fmla="*/ 0 w 908"/>
              <a:gd name="T3" fmla="*/ 0 h 1388"/>
              <a:gd name="T4" fmla="*/ 1070 w 908"/>
              <a:gd name="T5" fmla="*/ 0 h 1388"/>
              <a:gd name="T6" fmla="*/ 1070 w 908"/>
              <a:gd name="T7" fmla="*/ 123922 h 1388"/>
              <a:gd name="T8" fmla="*/ 0 60000 65536"/>
              <a:gd name="T9" fmla="*/ 0 60000 65536"/>
              <a:gd name="T10" fmla="*/ 0 60000 65536"/>
              <a:gd name="T11" fmla="*/ 0 60000 65536"/>
              <a:gd name="T12" fmla="*/ 0 w 908"/>
              <a:gd name="T13" fmla="*/ 0 h 1388"/>
              <a:gd name="T14" fmla="*/ 908 w 908"/>
              <a:gd name="T15" fmla="*/ 1388 h 1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8" h="1388">
                <a:moveTo>
                  <a:pt x="0" y="1388"/>
                </a:moveTo>
                <a:lnTo>
                  <a:pt x="0" y="0"/>
                </a:lnTo>
                <a:lnTo>
                  <a:pt x="908" y="0"/>
                </a:lnTo>
                <a:lnTo>
                  <a:pt x="908" y="11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0310" name="Freeform 22"/>
          <p:cNvSpPr>
            <a:spLocks/>
          </p:cNvSpPr>
          <p:nvPr/>
        </p:nvSpPr>
        <p:spPr bwMode="auto">
          <a:xfrm rot="10800000" flipV="1">
            <a:off x="3481388" y="2841625"/>
            <a:ext cx="1458912" cy="328613"/>
          </a:xfrm>
          <a:custGeom>
            <a:avLst/>
            <a:gdLst>
              <a:gd name="T0" fmla="*/ 0 w 1360"/>
              <a:gd name="T1" fmla="*/ 2147483647 h 1224"/>
              <a:gd name="T2" fmla="*/ 2147483647 w 1360"/>
              <a:gd name="T3" fmla="*/ 2147483647 h 1224"/>
              <a:gd name="T4" fmla="*/ 2147483647 w 1360"/>
              <a:gd name="T5" fmla="*/ 0 h 1224"/>
              <a:gd name="T6" fmla="*/ 0 60000 65536"/>
              <a:gd name="T7" fmla="*/ 0 60000 65536"/>
              <a:gd name="T8" fmla="*/ 0 60000 65536"/>
              <a:gd name="T9" fmla="*/ 0 w 1360"/>
              <a:gd name="T10" fmla="*/ 0 h 1224"/>
              <a:gd name="T11" fmla="*/ 1360 w 1360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1224">
                <a:moveTo>
                  <a:pt x="0" y="1224"/>
                </a:moveTo>
                <a:lnTo>
                  <a:pt x="1360" y="1224"/>
                </a:lnTo>
                <a:lnTo>
                  <a:pt x="136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33663" y="1104900"/>
            <a:ext cx="1717675" cy="1717675"/>
            <a:chOff x="4547" y="1272"/>
            <a:chExt cx="1082" cy="1082"/>
          </a:xfrm>
        </p:grpSpPr>
        <p:sp>
          <p:nvSpPr>
            <p:cNvPr id="6204" name="Oval 24"/>
            <p:cNvSpPr>
              <a:spLocks noChangeArrowheads="1"/>
            </p:cNvSpPr>
            <p:nvPr/>
          </p:nvSpPr>
          <p:spPr bwMode="auto">
            <a:xfrm>
              <a:off x="4547" y="1272"/>
              <a:ext cx="1082" cy="10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6205" name="Text Box 25"/>
            <p:cNvSpPr txBox="1">
              <a:spLocks noChangeArrowheads="1"/>
            </p:cNvSpPr>
            <p:nvPr/>
          </p:nvSpPr>
          <p:spPr bwMode="auto">
            <a:xfrm rot="-2404246">
              <a:off x="4688" y="1408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06" name="Line 26"/>
            <p:cNvSpPr>
              <a:spLocks noChangeShapeType="1"/>
            </p:cNvSpPr>
            <p:nvPr/>
          </p:nvSpPr>
          <p:spPr bwMode="auto">
            <a:xfrm flipH="1" flipV="1">
              <a:off x="4711" y="1424"/>
              <a:ext cx="37" cy="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07" name="Text Box 27"/>
            <p:cNvSpPr txBox="1">
              <a:spLocks noChangeArrowheads="1"/>
            </p:cNvSpPr>
            <p:nvPr/>
          </p:nvSpPr>
          <p:spPr bwMode="auto">
            <a:xfrm rot="2685450">
              <a:off x="5298" y="1442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208" name="Line 28"/>
            <p:cNvSpPr>
              <a:spLocks noChangeShapeType="1"/>
            </p:cNvSpPr>
            <p:nvPr/>
          </p:nvSpPr>
          <p:spPr bwMode="auto">
            <a:xfrm rot="5400000" flipH="1" flipV="1">
              <a:off x="5441" y="1452"/>
              <a:ext cx="37" cy="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171825" y="1087438"/>
            <a:ext cx="652463" cy="377825"/>
            <a:chOff x="3028" y="1261"/>
            <a:chExt cx="411" cy="238"/>
          </a:xfrm>
        </p:grpSpPr>
        <p:sp>
          <p:nvSpPr>
            <p:cNvPr id="6200" name="Line 36"/>
            <p:cNvSpPr>
              <a:spLocks noChangeShapeType="1"/>
            </p:cNvSpPr>
            <p:nvPr/>
          </p:nvSpPr>
          <p:spPr bwMode="auto">
            <a:xfrm flipV="1">
              <a:off x="3232" y="1261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01" name="Line 37"/>
            <p:cNvSpPr>
              <a:spLocks noChangeShapeType="1"/>
            </p:cNvSpPr>
            <p:nvPr/>
          </p:nvSpPr>
          <p:spPr bwMode="auto">
            <a:xfrm>
              <a:off x="3028" y="1333"/>
              <a:ext cx="21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02" name="Line 38"/>
            <p:cNvSpPr>
              <a:spLocks noChangeShapeType="1"/>
            </p:cNvSpPr>
            <p:nvPr/>
          </p:nvSpPr>
          <p:spPr bwMode="auto">
            <a:xfrm flipV="1">
              <a:off x="3412" y="1327"/>
              <a:ext cx="27" cy="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03" name="Text Box 39"/>
            <p:cNvSpPr txBox="1">
              <a:spLocks noChangeArrowheads="1"/>
            </p:cNvSpPr>
            <p:nvPr/>
          </p:nvSpPr>
          <p:spPr bwMode="auto">
            <a:xfrm>
              <a:off x="3140" y="1307"/>
              <a:ext cx="1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6156" name="Freeform 45"/>
          <p:cNvSpPr>
            <a:spLocks/>
          </p:cNvSpPr>
          <p:nvPr/>
        </p:nvSpPr>
        <p:spPr bwMode="auto">
          <a:xfrm>
            <a:off x="1497013" y="4900613"/>
            <a:ext cx="3448050" cy="193675"/>
          </a:xfrm>
          <a:custGeom>
            <a:avLst/>
            <a:gdLst>
              <a:gd name="T0" fmla="*/ 0 w 1360"/>
              <a:gd name="T1" fmla="*/ 1554519 h 1224"/>
              <a:gd name="T2" fmla="*/ 2536 w 1360"/>
              <a:gd name="T3" fmla="*/ 1554519 h 1224"/>
              <a:gd name="T4" fmla="*/ 2536 w 1360"/>
              <a:gd name="T5" fmla="*/ 0 h 1224"/>
              <a:gd name="T6" fmla="*/ 0 60000 65536"/>
              <a:gd name="T7" fmla="*/ 0 60000 65536"/>
              <a:gd name="T8" fmla="*/ 0 60000 65536"/>
              <a:gd name="T9" fmla="*/ 0 w 1360"/>
              <a:gd name="T10" fmla="*/ 0 h 1224"/>
              <a:gd name="T11" fmla="*/ 1360 w 1360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1224">
                <a:moveTo>
                  <a:pt x="0" y="1224"/>
                </a:moveTo>
                <a:lnTo>
                  <a:pt x="1360" y="1224"/>
                </a:lnTo>
                <a:lnTo>
                  <a:pt x="136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7" name="Freeform 46"/>
          <p:cNvSpPr>
            <a:spLocks/>
          </p:cNvSpPr>
          <p:nvPr/>
        </p:nvSpPr>
        <p:spPr bwMode="auto">
          <a:xfrm>
            <a:off x="3490913" y="774700"/>
            <a:ext cx="1446212" cy="2657475"/>
          </a:xfrm>
          <a:custGeom>
            <a:avLst/>
            <a:gdLst>
              <a:gd name="T0" fmla="*/ 0 w 1020"/>
              <a:gd name="T1" fmla="*/ 0 h 912"/>
              <a:gd name="T2" fmla="*/ 1446213 w 1020"/>
              <a:gd name="T3" fmla="*/ 0 h 912"/>
              <a:gd name="T4" fmla="*/ 1446213 w 1020"/>
              <a:gd name="T5" fmla="*/ 2354832 h 912"/>
              <a:gd name="T6" fmla="*/ 0 60000 65536"/>
              <a:gd name="T7" fmla="*/ 0 60000 65536"/>
              <a:gd name="T8" fmla="*/ 0 60000 65536"/>
              <a:gd name="T9" fmla="*/ 0 w 1020"/>
              <a:gd name="T10" fmla="*/ 0 h 912"/>
              <a:gd name="T11" fmla="*/ 1020 w 102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912">
                <a:moveTo>
                  <a:pt x="0" y="0"/>
                </a:moveTo>
                <a:lnTo>
                  <a:pt x="1020" y="0"/>
                </a:lnTo>
                <a:lnTo>
                  <a:pt x="1020" y="91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5" name="46 Grupo"/>
          <p:cNvGrpSpPr>
            <a:grpSpLocks/>
          </p:cNvGrpSpPr>
          <p:nvPr/>
        </p:nvGrpSpPr>
        <p:grpSpPr bwMode="auto">
          <a:xfrm>
            <a:off x="3262313" y="1471613"/>
            <a:ext cx="395287" cy="1011237"/>
            <a:chOff x="2742363" y="1981829"/>
            <a:chExt cx="395289" cy="1011034"/>
          </a:xfrm>
        </p:grpSpPr>
        <p:sp>
          <p:nvSpPr>
            <p:cNvPr id="6198" name="Line 44"/>
            <p:cNvSpPr>
              <a:spLocks noChangeShapeType="1"/>
            </p:cNvSpPr>
            <p:nvPr/>
          </p:nvSpPr>
          <p:spPr bwMode="auto">
            <a:xfrm rot="-2554933" flipH="1" flipV="1">
              <a:off x="2742363" y="1981829"/>
              <a:ext cx="0" cy="58241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99" name="Line 44"/>
            <p:cNvSpPr>
              <a:spLocks noChangeShapeType="1"/>
            </p:cNvSpPr>
            <p:nvPr/>
          </p:nvSpPr>
          <p:spPr bwMode="auto">
            <a:xfrm rot="8245067" flipH="1" flipV="1">
              <a:off x="3137652" y="2410453"/>
              <a:ext cx="0" cy="58241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40322" name="Line 34"/>
          <p:cNvSpPr>
            <a:spLocks noChangeShapeType="1"/>
          </p:cNvSpPr>
          <p:nvPr/>
        </p:nvSpPr>
        <p:spPr bwMode="auto">
          <a:xfrm>
            <a:off x="2740025" y="2093913"/>
            <a:ext cx="14112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160" name="46 Grupo"/>
          <p:cNvGrpSpPr>
            <a:grpSpLocks/>
          </p:cNvGrpSpPr>
          <p:nvPr/>
        </p:nvGrpSpPr>
        <p:grpSpPr bwMode="auto">
          <a:xfrm flipV="1">
            <a:off x="4664075" y="1560513"/>
            <a:ext cx="546100" cy="546100"/>
            <a:chOff x="5292092" y="1448747"/>
            <a:chExt cx="540069" cy="540069"/>
          </a:xfrm>
        </p:grpSpPr>
        <p:sp>
          <p:nvSpPr>
            <p:cNvPr id="48" name="47 Triángulo isósceles"/>
            <p:cNvSpPr/>
            <p:nvPr/>
          </p:nvSpPr>
          <p:spPr>
            <a:xfrm>
              <a:off x="5292092" y="1448747"/>
              <a:ext cx="540069" cy="540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cxnSp>
          <p:nvCxnSpPr>
            <p:cNvPr id="49" name="48 Conector recto"/>
            <p:cNvCxnSpPr/>
            <p:nvPr/>
          </p:nvCxnSpPr>
          <p:spPr>
            <a:xfrm>
              <a:off x="5292092" y="1448747"/>
              <a:ext cx="54006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1" name="58 Grupo"/>
          <p:cNvGrpSpPr>
            <a:grpSpLocks/>
          </p:cNvGrpSpPr>
          <p:nvPr/>
        </p:nvGrpSpPr>
        <p:grpSpPr bwMode="auto">
          <a:xfrm>
            <a:off x="303213" y="2309813"/>
            <a:ext cx="574675" cy="776287"/>
            <a:chOff x="303213" y="2666042"/>
            <a:chExt cx="574675" cy="775658"/>
          </a:xfrm>
        </p:grpSpPr>
        <p:grpSp>
          <p:nvGrpSpPr>
            <p:cNvPr id="6185" name="Group 15"/>
            <p:cNvGrpSpPr>
              <a:grpSpLocks/>
            </p:cNvGrpSpPr>
            <p:nvPr/>
          </p:nvGrpSpPr>
          <p:grpSpPr bwMode="auto">
            <a:xfrm>
              <a:off x="303213" y="3346450"/>
              <a:ext cx="574675" cy="95250"/>
              <a:chOff x="385" y="1797"/>
              <a:chExt cx="362" cy="60"/>
            </a:xfrm>
          </p:grpSpPr>
          <p:sp>
            <p:nvSpPr>
              <p:cNvPr id="6194" name="Line 16"/>
              <p:cNvSpPr>
                <a:spLocks noChangeShapeType="1"/>
              </p:cNvSpPr>
              <p:nvPr/>
            </p:nvSpPr>
            <p:spPr bwMode="auto">
              <a:xfrm>
                <a:off x="385" y="1797"/>
                <a:ext cx="3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195" name="Line 17"/>
              <p:cNvSpPr>
                <a:spLocks noChangeShapeType="1"/>
              </p:cNvSpPr>
              <p:nvPr/>
            </p:nvSpPr>
            <p:spPr bwMode="auto">
              <a:xfrm>
                <a:off x="476" y="1857"/>
                <a:ext cx="18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6186" name="Group 15"/>
            <p:cNvGrpSpPr>
              <a:grpSpLocks/>
            </p:cNvGrpSpPr>
            <p:nvPr/>
          </p:nvGrpSpPr>
          <p:grpSpPr bwMode="auto">
            <a:xfrm>
              <a:off x="303213" y="3008313"/>
              <a:ext cx="574675" cy="95250"/>
              <a:chOff x="385" y="1797"/>
              <a:chExt cx="362" cy="60"/>
            </a:xfrm>
          </p:grpSpPr>
          <p:sp>
            <p:nvSpPr>
              <p:cNvPr id="6192" name="Line 16"/>
              <p:cNvSpPr>
                <a:spLocks noChangeShapeType="1"/>
              </p:cNvSpPr>
              <p:nvPr/>
            </p:nvSpPr>
            <p:spPr bwMode="auto">
              <a:xfrm>
                <a:off x="385" y="1797"/>
                <a:ext cx="3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193" name="Line 17"/>
              <p:cNvSpPr>
                <a:spLocks noChangeShapeType="1"/>
              </p:cNvSpPr>
              <p:nvPr/>
            </p:nvSpPr>
            <p:spPr bwMode="auto">
              <a:xfrm>
                <a:off x="476" y="1857"/>
                <a:ext cx="18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6187" name="Group 15"/>
            <p:cNvGrpSpPr>
              <a:grpSpLocks/>
            </p:cNvGrpSpPr>
            <p:nvPr/>
          </p:nvGrpSpPr>
          <p:grpSpPr bwMode="auto">
            <a:xfrm>
              <a:off x="303213" y="2666042"/>
              <a:ext cx="574675" cy="95250"/>
              <a:chOff x="385" y="1797"/>
              <a:chExt cx="362" cy="60"/>
            </a:xfrm>
          </p:grpSpPr>
          <p:sp>
            <p:nvSpPr>
              <p:cNvPr id="6190" name="Line 16"/>
              <p:cNvSpPr>
                <a:spLocks noChangeShapeType="1"/>
              </p:cNvSpPr>
              <p:nvPr/>
            </p:nvSpPr>
            <p:spPr bwMode="auto">
              <a:xfrm>
                <a:off x="385" y="1797"/>
                <a:ext cx="3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191" name="Line 17"/>
              <p:cNvSpPr>
                <a:spLocks noChangeShapeType="1"/>
              </p:cNvSpPr>
              <p:nvPr/>
            </p:nvSpPr>
            <p:spPr bwMode="auto">
              <a:xfrm>
                <a:off x="476" y="1857"/>
                <a:ext cx="18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cxnSp>
          <p:nvCxnSpPr>
            <p:cNvPr id="57" name="56 Conector recto"/>
            <p:cNvCxnSpPr/>
            <p:nvPr/>
          </p:nvCxnSpPr>
          <p:spPr>
            <a:xfrm>
              <a:off x="604838" y="2761215"/>
              <a:ext cx="0" cy="2236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604838" y="3122872"/>
              <a:ext cx="0" cy="2236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62" name="76 Grupo"/>
          <p:cNvGrpSpPr>
            <a:grpSpLocks/>
          </p:cNvGrpSpPr>
          <p:nvPr/>
        </p:nvGrpSpPr>
        <p:grpSpPr bwMode="auto">
          <a:xfrm>
            <a:off x="4770438" y="3224213"/>
            <a:ext cx="366712" cy="1862137"/>
            <a:chOff x="6552253" y="2514600"/>
            <a:chExt cx="387066" cy="2098272"/>
          </a:xfrm>
        </p:grpSpPr>
        <p:sp>
          <p:nvSpPr>
            <p:cNvPr id="63" name="62 Forma libre"/>
            <p:cNvSpPr/>
            <p:nvPr/>
          </p:nvSpPr>
          <p:spPr>
            <a:xfrm flipH="1">
              <a:off x="6552253" y="2906349"/>
              <a:ext cx="387066" cy="1316563"/>
            </a:xfrm>
            <a:custGeom>
              <a:avLst/>
              <a:gdLst>
                <a:gd name="connsiteX0" fmla="*/ 760020 w 783771"/>
                <a:gd name="connsiteY0" fmla="*/ 0 h 3621974"/>
                <a:gd name="connsiteX1" fmla="*/ 11875 w 783771"/>
                <a:gd name="connsiteY1" fmla="*/ 368135 h 3621974"/>
                <a:gd name="connsiteX2" fmla="*/ 760020 w 783771"/>
                <a:gd name="connsiteY2" fmla="*/ 724395 h 3621974"/>
                <a:gd name="connsiteX3" fmla="*/ 0 w 783771"/>
                <a:gd name="connsiteY3" fmla="*/ 1092530 h 3621974"/>
                <a:gd name="connsiteX4" fmla="*/ 783771 w 783771"/>
                <a:gd name="connsiteY4" fmla="*/ 1472541 h 3621974"/>
                <a:gd name="connsiteX5" fmla="*/ 23750 w 783771"/>
                <a:gd name="connsiteY5" fmla="*/ 1816925 h 3621974"/>
                <a:gd name="connsiteX6" fmla="*/ 783771 w 783771"/>
                <a:gd name="connsiteY6" fmla="*/ 2185060 h 3621974"/>
                <a:gd name="connsiteX7" fmla="*/ 11875 w 783771"/>
                <a:gd name="connsiteY7" fmla="*/ 2541320 h 3621974"/>
                <a:gd name="connsiteX8" fmla="*/ 783771 w 783771"/>
                <a:gd name="connsiteY8" fmla="*/ 2897580 h 3621974"/>
                <a:gd name="connsiteX9" fmla="*/ 11875 w 783771"/>
                <a:gd name="connsiteY9" fmla="*/ 3277590 h 3621974"/>
                <a:gd name="connsiteX10" fmla="*/ 783771 w 783771"/>
                <a:gd name="connsiteY10" fmla="*/ 3621974 h 3621974"/>
                <a:gd name="connsiteX11" fmla="*/ 783771 w 783771"/>
                <a:gd name="connsiteY11" fmla="*/ 3621974 h 362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3771" h="3621974">
                  <a:moveTo>
                    <a:pt x="760020" y="0"/>
                  </a:moveTo>
                  <a:lnTo>
                    <a:pt x="11875" y="368135"/>
                  </a:lnTo>
                  <a:lnTo>
                    <a:pt x="760020" y="724395"/>
                  </a:lnTo>
                  <a:lnTo>
                    <a:pt x="0" y="1092530"/>
                  </a:lnTo>
                  <a:lnTo>
                    <a:pt x="783771" y="1472541"/>
                  </a:lnTo>
                  <a:lnTo>
                    <a:pt x="23750" y="1816925"/>
                  </a:lnTo>
                  <a:lnTo>
                    <a:pt x="783771" y="2185060"/>
                  </a:lnTo>
                  <a:lnTo>
                    <a:pt x="11875" y="2541320"/>
                  </a:lnTo>
                  <a:lnTo>
                    <a:pt x="783771" y="2897580"/>
                  </a:lnTo>
                  <a:lnTo>
                    <a:pt x="11875" y="3277590"/>
                  </a:lnTo>
                  <a:lnTo>
                    <a:pt x="783771" y="3621974"/>
                  </a:lnTo>
                  <a:lnTo>
                    <a:pt x="783771" y="362197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5" name="74 Forma libre"/>
            <p:cNvSpPr/>
            <p:nvPr/>
          </p:nvSpPr>
          <p:spPr>
            <a:xfrm>
              <a:off x="6572360" y="2514600"/>
              <a:ext cx="162534" cy="389960"/>
            </a:xfrm>
            <a:custGeom>
              <a:avLst/>
              <a:gdLst>
                <a:gd name="connsiteX0" fmla="*/ 0 w 161925"/>
                <a:gd name="connsiteY0" fmla="*/ 390525 h 390525"/>
                <a:gd name="connsiteX1" fmla="*/ 161925 w 161925"/>
                <a:gd name="connsiteY1" fmla="*/ 252413 h 390525"/>
                <a:gd name="connsiteX2" fmla="*/ 161925 w 161925"/>
                <a:gd name="connsiteY2" fmla="*/ 0 h 390525"/>
                <a:gd name="connsiteX3" fmla="*/ 161925 w 161925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90525">
                  <a:moveTo>
                    <a:pt x="0" y="390525"/>
                  </a:moveTo>
                  <a:lnTo>
                    <a:pt x="161925" y="252413"/>
                  </a:lnTo>
                  <a:lnTo>
                    <a:pt x="161925" y="0"/>
                  </a:lnTo>
                  <a:lnTo>
                    <a:pt x="161925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76" name="75 Forma libre"/>
            <p:cNvSpPr/>
            <p:nvPr/>
          </p:nvSpPr>
          <p:spPr>
            <a:xfrm flipV="1">
              <a:off x="6572360" y="4222912"/>
              <a:ext cx="162534" cy="389960"/>
            </a:xfrm>
            <a:custGeom>
              <a:avLst/>
              <a:gdLst>
                <a:gd name="connsiteX0" fmla="*/ 0 w 161925"/>
                <a:gd name="connsiteY0" fmla="*/ 390525 h 390525"/>
                <a:gd name="connsiteX1" fmla="*/ 161925 w 161925"/>
                <a:gd name="connsiteY1" fmla="*/ 252413 h 390525"/>
                <a:gd name="connsiteX2" fmla="*/ 161925 w 161925"/>
                <a:gd name="connsiteY2" fmla="*/ 0 h 390525"/>
                <a:gd name="connsiteX3" fmla="*/ 161925 w 161925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90525">
                  <a:moveTo>
                    <a:pt x="0" y="390525"/>
                  </a:moveTo>
                  <a:lnTo>
                    <a:pt x="161925" y="252413"/>
                  </a:lnTo>
                  <a:lnTo>
                    <a:pt x="161925" y="0"/>
                  </a:lnTo>
                  <a:lnTo>
                    <a:pt x="161925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000000"/>
                </a:solidFill>
              </a:endParaRPr>
            </a:p>
          </p:txBody>
        </p:sp>
      </p:grpSp>
      <p:cxnSp>
        <p:nvCxnSpPr>
          <p:cNvPr id="80" name="79 Conector recto"/>
          <p:cNvCxnSpPr/>
          <p:nvPr/>
        </p:nvCxnSpPr>
        <p:spPr>
          <a:xfrm>
            <a:off x="6029325" y="1020763"/>
            <a:ext cx="3175" cy="3800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82 CuadroTexto"/>
          <p:cNvSpPr txBox="1">
            <a:spLocks noChangeArrowheads="1"/>
          </p:cNvSpPr>
          <p:nvPr/>
        </p:nvSpPr>
        <p:spPr bwMode="auto">
          <a:xfrm>
            <a:off x="5653088" y="882650"/>
            <a:ext cx="54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165" name="83 CuadroTexto"/>
          <p:cNvSpPr txBox="1">
            <a:spLocks noChangeArrowheads="1"/>
          </p:cNvSpPr>
          <p:nvPr/>
        </p:nvSpPr>
        <p:spPr bwMode="auto">
          <a:xfrm>
            <a:off x="8278813" y="4564063"/>
            <a:ext cx="54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59" name="58 Forma libre"/>
          <p:cNvSpPr/>
          <p:nvPr/>
        </p:nvSpPr>
        <p:spPr>
          <a:xfrm>
            <a:off x="6024563" y="4465638"/>
            <a:ext cx="815975" cy="79375"/>
          </a:xfrm>
          <a:custGeom>
            <a:avLst/>
            <a:gdLst>
              <a:gd name="connsiteX0" fmla="*/ 0 w 1285875"/>
              <a:gd name="connsiteY0" fmla="*/ 142875 h 150812"/>
              <a:gd name="connsiteX1" fmla="*/ 852487 w 1285875"/>
              <a:gd name="connsiteY1" fmla="*/ 142875 h 150812"/>
              <a:gd name="connsiteX2" fmla="*/ 1109662 w 1285875"/>
              <a:gd name="connsiteY2" fmla="*/ 95250 h 150812"/>
              <a:gd name="connsiteX3" fmla="*/ 1285875 w 1285875"/>
              <a:gd name="connsiteY3" fmla="*/ 0 h 150812"/>
              <a:gd name="connsiteX4" fmla="*/ 1285875 w 1285875"/>
              <a:gd name="connsiteY4" fmla="*/ 0 h 1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75" h="150812">
                <a:moveTo>
                  <a:pt x="0" y="142875"/>
                </a:moveTo>
                <a:cubicBezTo>
                  <a:pt x="333771" y="146843"/>
                  <a:pt x="667543" y="150812"/>
                  <a:pt x="852487" y="142875"/>
                </a:cubicBezTo>
                <a:cubicBezTo>
                  <a:pt x="1037431" y="134938"/>
                  <a:pt x="1037431" y="119062"/>
                  <a:pt x="1109662" y="95250"/>
                </a:cubicBezTo>
                <a:cubicBezTo>
                  <a:pt x="1181893" y="71438"/>
                  <a:pt x="1285875" y="0"/>
                  <a:pt x="1285875" y="0"/>
                </a:cubicBezTo>
                <a:lnTo>
                  <a:pt x="1285875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5" name="64 Forma libre"/>
          <p:cNvSpPr/>
          <p:nvPr/>
        </p:nvSpPr>
        <p:spPr>
          <a:xfrm>
            <a:off x="6827838" y="1176338"/>
            <a:ext cx="938212" cy="3297237"/>
          </a:xfrm>
          <a:custGeom>
            <a:avLst/>
            <a:gdLst>
              <a:gd name="connsiteX0" fmla="*/ 0 w 695325"/>
              <a:gd name="connsiteY0" fmla="*/ 2152650 h 2152650"/>
              <a:gd name="connsiteX1" fmla="*/ 114300 w 695325"/>
              <a:gd name="connsiteY1" fmla="*/ 2047875 h 2152650"/>
              <a:gd name="connsiteX2" fmla="*/ 209550 w 695325"/>
              <a:gd name="connsiteY2" fmla="*/ 1900237 h 2152650"/>
              <a:gd name="connsiteX3" fmla="*/ 357188 w 695325"/>
              <a:gd name="connsiteY3" fmla="*/ 1423987 h 2152650"/>
              <a:gd name="connsiteX4" fmla="*/ 695325 w 695325"/>
              <a:gd name="connsiteY4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25" h="2152650">
                <a:moveTo>
                  <a:pt x="0" y="2152650"/>
                </a:moveTo>
                <a:cubicBezTo>
                  <a:pt x="39687" y="2121297"/>
                  <a:pt x="79375" y="2089944"/>
                  <a:pt x="114300" y="2047875"/>
                </a:cubicBezTo>
                <a:cubicBezTo>
                  <a:pt x="149225" y="2005806"/>
                  <a:pt x="169069" y="2004218"/>
                  <a:pt x="209550" y="1900237"/>
                </a:cubicBezTo>
                <a:cubicBezTo>
                  <a:pt x="250031" y="1796256"/>
                  <a:pt x="276225" y="1740693"/>
                  <a:pt x="357188" y="1423987"/>
                </a:cubicBezTo>
                <a:cubicBezTo>
                  <a:pt x="438151" y="1107281"/>
                  <a:pt x="566738" y="553640"/>
                  <a:pt x="695325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3408363" y="712788"/>
            <a:ext cx="142875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7" name="66 Elipse"/>
          <p:cNvSpPr/>
          <p:nvPr/>
        </p:nvSpPr>
        <p:spPr>
          <a:xfrm>
            <a:off x="4857750" y="3098800"/>
            <a:ext cx="141288" cy="14287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cxnSp>
        <p:nvCxnSpPr>
          <p:cNvPr id="69" name="68 Conector recto"/>
          <p:cNvCxnSpPr/>
          <p:nvPr/>
        </p:nvCxnSpPr>
        <p:spPr>
          <a:xfrm>
            <a:off x="5783263" y="4567238"/>
            <a:ext cx="2943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kern="0" dirty="0">
                <a:solidFill>
                  <a:srgbClr val="FFFFFF"/>
                </a:solidFill>
                <a:latin typeface="+mn-lt"/>
                <a:cs typeface="+mn-cs"/>
              </a:rPr>
              <a:t>Característica del diodo de unión.</a:t>
            </a:r>
          </a:p>
        </p:txBody>
      </p:sp>
      <p:sp>
        <p:nvSpPr>
          <p:cNvPr id="6172" name="61 CuadroTexto"/>
          <p:cNvSpPr txBox="1">
            <a:spLocks noChangeArrowheads="1"/>
          </p:cNvSpPr>
          <p:nvPr/>
        </p:nvSpPr>
        <p:spPr bwMode="auto">
          <a:xfrm>
            <a:off x="307975" y="5356225"/>
            <a:ext cx="8528050" cy="1322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característica de un diodo es la respuesta que da al aplicarle una d.d.p. En el circuito de la figura, al variar la d.d.p. aplicada (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varía la intensidad (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La forma de esta variación es una función </a:t>
            </a:r>
            <a:r>
              <a:rPr lang="es-ES_tradnl" sz="16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_tradnl" sz="1600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De  esta gráfica se deduce que el diodo no conduce hasta que la d.d.p. aplicada no supera un valor umbral 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s-ES_tradnl" sz="1600" b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Superado este valor, a pequeñas variaciones de la tensión corresponden grandes variaciones de la intensidad prácticamente lineales como si se tratara de un conductor óhmico. </a:t>
            </a:r>
            <a:endParaRPr lang="es-ES_tradnl" sz="16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7491413" y="2560638"/>
            <a:ext cx="42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i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s-ES" sz="2400" i="1" baseline="-250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s-ES" sz="2400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74" name="67 CuadroTexto"/>
          <p:cNvSpPr txBox="1">
            <a:spLocks noChangeArrowheads="1"/>
          </p:cNvSpPr>
          <p:nvPr/>
        </p:nvSpPr>
        <p:spPr bwMode="auto">
          <a:xfrm>
            <a:off x="6627813" y="4564063"/>
            <a:ext cx="54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_tradnl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s-ES_tradnl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70 Forma libre"/>
          <p:cNvSpPr/>
          <p:nvPr/>
        </p:nvSpPr>
        <p:spPr>
          <a:xfrm>
            <a:off x="2819400" y="2109788"/>
            <a:ext cx="1357313" cy="623887"/>
          </a:xfrm>
          <a:custGeom>
            <a:avLst/>
            <a:gdLst>
              <a:gd name="connsiteX0" fmla="*/ 23813 w 1357313"/>
              <a:gd name="connsiteY0" fmla="*/ 0 h 623887"/>
              <a:gd name="connsiteX1" fmla="*/ 0 w 1357313"/>
              <a:gd name="connsiteY1" fmla="*/ 261937 h 623887"/>
              <a:gd name="connsiteX2" fmla="*/ 147638 w 1357313"/>
              <a:gd name="connsiteY2" fmla="*/ 423862 h 623887"/>
              <a:gd name="connsiteX3" fmla="*/ 428625 w 1357313"/>
              <a:gd name="connsiteY3" fmla="*/ 590550 h 623887"/>
              <a:gd name="connsiteX4" fmla="*/ 676275 w 1357313"/>
              <a:gd name="connsiteY4" fmla="*/ 623887 h 623887"/>
              <a:gd name="connsiteX5" fmla="*/ 990600 w 1357313"/>
              <a:gd name="connsiteY5" fmla="*/ 576262 h 623887"/>
              <a:gd name="connsiteX6" fmla="*/ 1185863 w 1357313"/>
              <a:gd name="connsiteY6" fmla="*/ 423862 h 623887"/>
              <a:gd name="connsiteX7" fmla="*/ 1300163 w 1357313"/>
              <a:gd name="connsiteY7" fmla="*/ 266700 h 623887"/>
              <a:gd name="connsiteX8" fmla="*/ 1357313 w 1357313"/>
              <a:gd name="connsiteY8" fmla="*/ 19050 h 623887"/>
              <a:gd name="connsiteX9" fmla="*/ 1200150 w 1357313"/>
              <a:gd name="connsiteY9" fmla="*/ 4762 h 623887"/>
              <a:gd name="connsiteX10" fmla="*/ 23813 w 1357313"/>
              <a:gd name="connsiteY10" fmla="*/ 0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7313" h="623887">
                <a:moveTo>
                  <a:pt x="23813" y="0"/>
                </a:moveTo>
                <a:lnTo>
                  <a:pt x="0" y="261937"/>
                </a:lnTo>
                <a:lnTo>
                  <a:pt x="147638" y="423862"/>
                </a:lnTo>
                <a:lnTo>
                  <a:pt x="428625" y="590550"/>
                </a:lnTo>
                <a:lnTo>
                  <a:pt x="676275" y="623887"/>
                </a:lnTo>
                <a:lnTo>
                  <a:pt x="990600" y="576262"/>
                </a:lnTo>
                <a:lnTo>
                  <a:pt x="1185863" y="423862"/>
                </a:lnTo>
                <a:lnTo>
                  <a:pt x="1300163" y="266700"/>
                </a:lnTo>
                <a:lnTo>
                  <a:pt x="1357313" y="19050"/>
                </a:lnTo>
                <a:lnTo>
                  <a:pt x="1200150" y="4762"/>
                </a:lnTo>
                <a:lnTo>
                  <a:pt x="238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>
            <a:off x="3257550" y="210343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solidFill>
                  <a:srgbClr val="FF33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3176588" y="2028825"/>
            <a:ext cx="595312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2309813" y="2851150"/>
            <a:ext cx="890587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9" name="78 Forma libre"/>
          <p:cNvSpPr/>
          <p:nvPr/>
        </p:nvSpPr>
        <p:spPr>
          <a:xfrm>
            <a:off x="2300288" y="1443038"/>
            <a:ext cx="742950" cy="1649412"/>
          </a:xfrm>
          <a:custGeom>
            <a:avLst/>
            <a:gdLst>
              <a:gd name="connsiteX0" fmla="*/ 0 w 721518"/>
              <a:gd name="connsiteY0" fmla="*/ 2381 h 1278731"/>
              <a:gd name="connsiteX1" fmla="*/ 0 w 721518"/>
              <a:gd name="connsiteY1" fmla="*/ 2381 h 1278731"/>
              <a:gd name="connsiteX2" fmla="*/ 471487 w 721518"/>
              <a:gd name="connsiteY2" fmla="*/ 0 h 1278731"/>
              <a:gd name="connsiteX3" fmla="*/ 421481 w 721518"/>
              <a:gd name="connsiteY3" fmla="*/ 73818 h 1278731"/>
              <a:gd name="connsiteX4" fmla="*/ 373856 w 721518"/>
              <a:gd name="connsiteY4" fmla="*/ 166687 h 1278731"/>
              <a:gd name="connsiteX5" fmla="*/ 323850 w 721518"/>
              <a:gd name="connsiteY5" fmla="*/ 304800 h 1278731"/>
              <a:gd name="connsiteX6" fmla="*/ 304800 w 721518"/>
              <a:gd name="connsiteY6" fmla="*/ 440531 h 1278731"/>
              <a:gd name="connsiteX7" fmla="*/ 304800 w 721518"/>
              <a:gd name="connsiteY7" fmla="*/ 619125 h 1278731"/>
              <a:gd name="connsiteX8" fmla="*/ 352425 w 721518"/>
              <a:gd name="connsiteY8" fmla="*/ 838200 h 1278731"/>
              <a:gd name="connsiteX9" fmla="*/ 454818 w 721518"/>
              <a:gd name="connsiteY9" fmla="*/ 1026318 h 1278731"/>
              <a:gd name="connsiteX10" fmla="*/ 526256 w 721518"/>
              <a:gd name="connsiteY10" fmla="*/ 1119187 h 1278731"/>
              <a:gd name="connsiteX11" fmla="*/ 631031 w 721518"/>
              <a:gd name="connsiteY11" fmla="*/ 1216818 h 1278731"/>
              <a:gd name="connsiteX12" fmla="*/ 721518 w 721518"/>
              <a:gd name="connsiteY12" fmla="*/ 1278731 h 1278731"/>
              <a:gd name="connsiteX13" fmla="*/ 4762 w 721518"/>
              <a:gd name="connsiteY13" fmla="*/ 1273968 h 1278731"/>
              <a:gd name="connsiteX14" fmla="*/ 0 w 721518"/>
              <a:gd name="connsiteY14" fmla="*/ 2381 h 1278731"/>
              <a:gd name="connsiteX0" fmla="*/ 0 w 721518"/>
              <a:gd name="connsiteY0" fmla="*/ 2381 h 1400175"/>
              <a:gd name="connsiteX1" fmla="*/ 0 w 721518"/>
              <a:gd name="connsiteY1" fmla="*/ 2381 h 1400175"/>
              <a:gd name="connsiteX2" fmla="*/ 471487 w 721518"/>
              <a:gd name="connsiteY2" fmla="*/ 0 h 1400175"/>
              <a:gd name="connsiteX3" fmla="*/ 421481 w 721518"/>
              <a:gd name="connsiteY3" fmla="*/ 73818 h 1400175"/>
              <a:gd name="connsiteX4" fmla="*/ 373856 w 721518"/>
              <a:gd name="connsiteY4" fmla="*/ 166687 h 1400175"/>
              <a:gd name="connsiteX5" fmla="*/ 323850 w 721518"/>
              <a:gd name="connsiteY5" fmla="*/ 304800 h 1400175"/>
              <a:gd name="connsiteX6" fmla="*/ 304800 w 721518"/>
              <a:gd name="connsiteY6" fmla="*/ 440531 h 1400175"/>
              <a:gd name="connsiteX7" fmla="*/ 304800 w 721518"/>
              <a:gd name="connsiteY7" fmla="*/ 619125 h 1400175"/>
              <a:gd name="connsiteX8" fmla="*/ 352425 w 721518"/>
              <a:gd name="connsiteY8" fmla="*/ 838200 h 1400175"/>
              <a:gd name="connsiteX9" fmla="*/ 454818 w 721518"/>
              <a:gd name="connsiteY9" fmla="*/ 1026318 h 1400175"/>
              <a:gd name="connsiteX10" fmla="*/ 526256 w 721518"/>
              <a:gd name="connsiteY10" fmla="*/ 1119187 h 1400175"/>
              <a:gd name="connsiteX11" fmla="*/ 631031 w 721518"/>
              <a:gd name="connsiteY11" fmla="*/ 1216818 h 1400175"/>
              <a:gd name="connsiteX12" fmla="*/ 721518 w 721518"/>
              <a:gd name="connsiteY12" fmla="*/ 1278731 h 1400175"/>
              <a:gd name="connsiteX13" fmla="*/ 321468 w 721518"/>
              <a:gd name="connsiteY13" fmla="*/ 1400175 h 1400175"/>
              <a:gd name="connsiteX14" fmla="*/ 4762 w 721518"/>
              <a:gd name="connsiteY14" fmla="*/ 1273968 h 1400175"/>
              <a:gd name="connsiteX15" fmla="*/ 0 w 721518"/>
              <a:gd name="connsiteY15" fmla="*/ 2381 h 1400175"/>
              <a:gd name="connsiteX0" fmla="*/ 0 w 721518"/>
              <a:gd name="connsiteY0" fmla="*/ 2381 h 1429544"/>
              <a:gd name="connsiteX1" fmla="*/ 0 w 721518"/>
              <a:gd name="connsiteY1" fmla="*/ 2381 h 1429544"/>
              <a:gd name="connsiteX2" fmla="*/ 471487 w 721518"/>
              <a:gd name="connsiteY2" fmla="*/ 0 h 1429544"/>
              <a:gd name="connsiteX3" fmla="*/ 421481 w 721518"/>
              <a:gd name="connsiteY3" fmla="*/ 73818 h 1429544"/>
              <a:gd name="connsiteX4" fmla="*/ 373856 w 721518"/>
              <a:gd name="connsiteY4" fmla="*/ 166687 h 1429544"/>
              <a:gd name="connsiteX5" fmla="*/ 323850 w 721518"/>
              <a:gd name="connsiteY5" fmla="*/ 304800 h 1429544"/>
              <a:gd name="connsiteX6" fmla="*/ 304800 w 721518"/>
              <a:gd name="connsiteY6" fmla="*/ 440531 h 1429544"/>
              <a:gd name="connsiteX7" fmla="*/ 304800 w 721518"/>
              <a:gd name="connsiteY7" fmla="*/ 619125 h 1429544"/>
              <a:gd name="connsiteX8" fmla="*/ 352425 w 721518"/>
              <a:gd name="connsiteY8" fmla="*/ 838200 h 1429544"/>
              <a:gd name="connsiteX9" fmla="*/ 454818 w 721518"/>
              <a:gd name="connsiteY9" fmla="*/ 1026318 h 1429544"/>
              <a:gd name="connsiteX10" fmla="*/ 526256 w 721518"/>
              <a:gd name="connsiteY10" fmla="*/ 1119187 h 1429544"/>
              <a:gd name="connsiteX11" fmla="*/ 631031 w 721518"/>
              <a:gd name="connsiteY11" fmla="*/ 1216818 h 1429544"/>
              <a:gd name="connsiteX12" fmla="*/ 721518 w 721518"/>
              <a:gd name="connsiteY12" fmla="*/ 1278731 h 1429544"/>
              <a:gd name="connsiteX13" fmla="*/ 321468 w 721518"/>
              <a:gd name="connsiteY13" fmla="*/ 1400175 h 1429544"/>
              <a:gd name="connsiteX14" fmla="*/ 4762 w 721518"/>
              <a:gd name="connsiteY14" fmla="*/ 1273968 h 1429544"/>
              <a:gd name="connsiteX15" fmla="*/ 0 w 721518"/>
              <a:gd name="connsiteY15" fmla="*/ 2381 h 1429544"/>
              <a:gd name="connsiteX0" fmla="*/ 0 w 721518"/>
              <a:gd name="connsiteY0" fmla="*/ 2381 h 1435894"/>
              <a:gd name="connsiteX1" fmla="*/ 0 w 721518"/>
              <a:gd name="connsiteY1" fmla="*/ 2381 h 1435894"/>
              <a:gd name="connsiteX2" fmla="*/ 471487 w 721518"/>
              <a:gd name="connsiteY2" fmla="*/ 0 h 1435894"/>
              <a:gd name="connsiteX3" fmla="*/ 421481 w 721518"/>
              <a:gd name="connsiteY3" fmla="*/ 73818 h 1435894"/>
              <a:gd name="connsiteX4" fmla="*/ 373856 w 721518"/>
              <a:gd name="connsiteY4" fmla="*/ 166687 h 1435894"/>
              <a:gd name="connsiteX5" fmla="*/ 323850 w 721518"/>
              <a:gd name="connsiteY5" fmla="*/ 304800 h 1435894"/>
              <a:gd name="connsiteX6" fmla="*/ 304800 w 721518"/>
              <a:gd name="connsiteY6" fmla="*/ 440531 h 1435894"/>
              <a:gd name="connsiteX7" fmla="*/ 304800 w 721518"/>
              <a:gd name="connsiteY7" fmla="*/ 619125 h 1435894"/>
              <a:gd name="connsiteX8" fmla="*/ 352425 w 721518"/>
              <a:gd name="connsiteY8" fmla="*/ 838200 h 1435894"/>
              <a:gd name="connsiteX9" fmla="*/ 454818 w 721518"/>
              <a:gd name="connsiteY9" fmla="*/ 1026318 h 1435894"/>
              <a:gd name="connsiteX10" fmla="*/ 526256 w 721518"/>
              <a:gd name="connsiteY10" fmla="*/ 1119187 h 1435894"/>
              <a:gd name="connsiteX11" fmla="*/ 631031 w 721518"/>
              <a:gd name="connsiteY11" fmla="*/ 1216818 h 1435894"/>
              <a:gd name="connsiteX12" fmla="*/ 721518 w 721518"/>
              <a:gd name="connsiteY12" fmla="*/ 1278731 h 1435894"/>
              <a:gd name="connsiteX13" fmla="*/ 321468 w 721518"/>
              <a:gd name="connsiteY13" fmla="*/ 1400175 h 1435894"/>
              <a:gd name="connsiteX14" fmla="*/ 4762 w 721518"/>
              <a:gd name="connsiteY14" fmla="*/ 1273968 h 1435894"/>
              <a:gd name="connsiteX15" fmla="*/ 0 w 721518"/>
              <a:gd name="connsiteY15" fmla="*/ 2381 h 1435894"/>
              <a:gd name="connsiteX0" fmla="*/ 0 w 721518"/>
              <a:gd name="connsiteY0" fmla="*/ 2381 h 1319212"/>
              <a:gd name="connsiteX1" fmla="*/ 0 w 721518"/>
              <a:gd name="connsiteY1" fmla="*/ 2381 h 1319212"/>
              <a:gd name="connsiteX2" fmla="*/ 471487 w 721518"/>
              <a:gd name="connsiteY2" fmla="*/ 0 h 1319212"/>
              <a:gd name="connsiteX3" fmla="*/ 421481 w 721518"/>
              <a:gd name="connsiteY3" fmla="*/ 73818 h 1319212"/>
              <a:gd name="connsiteX4" fmla="*/ 373856 w 721518"/>
              <a:gd name="connsiteY4" fmla="*/ 166687 h 1319212"/>
              <a:gd name="connsiteX5" fmla="*/ 323850 w 721518"/>
              <a:gd name="connsiteY5" fmla="*/ 304800 h 1319212"/>
              <a:gd name="connsiteX6" fmla="*/ 304800 w 721518"/>
              <a:gd name="connsiteY6" fmla="*/ 440531 h 1319212"/>
              <a:gd name="connsiteX7" fmla="*/ 304800 w 721518"/>
              <a:gd name="connsiteY7" fmla="*/ 619125 h 1319212"/>
              <a:gd name="connsiteX8" fmla="*/ 352425 w 721518"/>
              <a:gd name="connsiteY8" fmla="*/ 838200 h 1319212"/>
              <a:gd name="connsiteX9" fmla="*/ 454818 w 721518"/>
              <a:gd name="connsiteY9" fmla="*/ 1026318 h 1319212"/>
              <a:gd name="connsiteX10" fmla="*/ 526256 w 721518"/>
              <a:gd name="connsiteY10" fmla="*/ 1119187 h 1319212"/>
              <a:gd name="connsiteX11" fmla="*/ 631031 w 721518"/>
              <a:gd name="connsiteY11" fmla="*/ 1216818 h 1319212"/>
              <a:gd name="connsiteX12" fmla="*/ 721518 w 721518"/>
              <a:gd name="connsiteY12" fmla="*/ 1278731 h 1319212"/>
              <a:gd name="connsiteX13" fmla="*/ 290512 w 721518"/>
              <a:gd name="connsiteY13" fmla="*/ 1138237 h 1319212"/>
              <a:gd name="connsiteX14" fmla="*/ 4762 w 721518"/>
              <a:gd name="connsiteY14" fmla="*/ 1273968 h 1319212"/>
              <a:gd name="connsiteX15" fmla="*/ 0 w 721518"/>
              <a:gd name="connsiteY15" fmla="*/ 2381 h 1319212"/>
              <a:gd name="connsiteX0" fmla="*/ 0 w 721518"/>
              <a:gd name="connsiteY0" fmla="*/ 2381 h 1521619"/>
              <a:gd name="connsiteX1" fmla="*/ 0 w 721518"/>
              <a:gd name="connsiteY1" fmla="*/ 2381 h 1521619"/>
              <a:gd name="connsiteX2" fmla="*/ 471487 w 721518"/>
              <a:gd name="connsiteY2" fmla="*/ 0 h 1521619"/>
              <a:gd name="connsiteX3" fmla="*/ 421481 w 721518"/>
              <a:gd name="connsiteY3" fmla="*/ 73818 h 1521619"/>
              <a:gd name="connsiteX4" fmla="*/ 373856 w 721518"/>
              <a:gd name="connsiteY4" fmla="*/ 166687 h 1521619"/>
              <a:gd name="connsiteX5" fmla="*/ 323850 w 721518"/>
              <a:gd name="connsiteY5" fmla="*/ 304800 h 1521619"/>
              <a:gd name="connsiteX6" fmla="*/ 304800 w 721518"/>
              <a:gd name="connsiteY6" fmla="*/ 440531 h 1521619"/>
              <a:gd name="connsiteX7" fmla="*/ 304800 w 721518"/>
              <a:gd name="connsiteY7" fmla="*/ 619125 h 1521619"/>
              <a:gd name="connsiteX8" fmla="*/ 352425 w 721518"/>
              <a:gd name="connsiteY8" fmla="*/ 838200 h 1521619"/>
              <a:gd name="connsiteX9" fmla="*/ 454818 w 721518"/>
              <a:gd name="connsiteY9" fmla="*/ 1026318 h 1521619"/>
              <a:gd name="connsiteX10" fmla="*/ 526256 w 721518"/>
              <a:gd name="connsiteY10" fmla="*/ 1119187 h 1521619"/>
              <a:gd name="connsiteX11" fmla="*/ 631031 w 721518"/>
              <a:gd name="connsiteY11" fmla="*/ 1216818 h 1521619"/>
              <a:gd name="connsiteX12" fmla="*/ 721518 w 721518"/>
              <a:gd name="connsiteY12" fmla="*/ 1278731 h 1521619"/>
              <a:gd name="connsiteX13" fmla="*/ 309562 w 721518"/>
              <a:gd name="connsiteY13" fmla="*/ 1485900 h 1521619"/>
              <a:gd name="connsiteX14" fmla="*/ 4762 w 721518"/>
              <a:gd name="connsiteY14" fmla="*/ 1273968 h 1521619"/>
              <a:gd name="connsiteX15" fmla="*/ 0 w 721518"/>
              <a:gd name="connsiteY15" fmla="*/ 2381 h 1521619"/>
              <a:gd name="connsiteX0" fmla="*/ 0 w 721518"/>
              <a:gd name="connsiteY0" fmla="*/ 2381 h 1569244"/>
              <a:gd name="connsiteX1" fmla="*/ 0 w 721518"/>
              <a:gd name="connsiteY1" fmla="*/ 2381 h 1569244"/>
              <a:gd name="connsiteX2" fmla="*/ 471487 w 721518"/>
              <a:gd name="connsiteY2" fmla="*/ 0 h 1569244"/>
              <a:gd name="connsiteX3" fmla="*/ 421481 w 721518"/>
              <a:gd name="connsiteY3" fmla="*/ 73818 h 1569244"/>
              <a:gd name="connsiteX4" fmla="*/ 373856 w 721518"/>
              <a:gd name="connsiteY4" fmla="*/ 166687 h 1569244"/>
              <a:gd name="connsiteX5" fmla="*/ 323850 w 721518"/>
              <a:gd name="connsiteY5" fmla="*/ 304800 h 1569244"/>
              <a:gd name="connsiteX6" fmla="*/ 304800 w 721518"/>
              <a:gd name="connsiteY6" fmla="*/ 440531 h 1569244"/>
              <a:gd name="connsiteX7" fmla="*/ 304800 w 721518"/>
              <a:gd name="connsiteY7" fmla="*/ 619125 h 1569244"/>
              <a:gd name="connsiteX8" fmla="*/ 352425 w 721518"/>
              <a:gd name="connsiteY8" fmla="*/ 838200 h 1569244"/>
              <a:gd name="connsiteX9" fmla="*/ 454818 w 721518"/>
              <a:gd name="connsiteY9" fmla="*/ 1026318 h 1569244"/>
              <a:gd name="connsiteX10" fmla="*/ 526256 w 721518"/>
              <a:gd name="connsiteY10" fmla="*/ 1119187 h 1569244"/>
              <a:gd name="connsiteX11" fmla="*/ 631031 w 721518"/>
              <a:gd name="connsiteY11" fmla="*/ 1216818 h 1569244"/>
              <a:gd name="connsiteX12" fmla="*/ 721518 w 721518"/>
              <a:gd name="connsiteY12" fmla="*/ 1278731 h 1569244"/>
              <a:gd name="connsiteX13" fmla="*/ 314324 w 721518"/>
              <a:gd name="connsiteY13" fmla="*/ 1533525 h 1569244"/>
              <a:gd name="connsiteX14" fmla="*/ 4762 w 721518"/>
              <a:gd name="connsiteY14" fmla="*/ 1273968 h 1569244"/>
              <a:gd name="connsiteX15" fmla="*/ 0 w 721518"/>
              <a:gd name="connsiteY15" fmla="*/ 2381 h 1569244"/>
              <a:gd name="connsiteX0" fmla="*/ 0 w 721518"/>
              <a:gd name="connsiteY0" fmla="*/ 2381 h 1569244"/>
              <a:gd name="connsiteX1" fmla="*/ 0 w 721518"/>
              <a:gd name="connsiteY1" fmla="*/ 2381 h 1569244"/>
              <a:gd name="connsiteX2" fmla="*/ 471487 w 721518"/>
              <a:gd name="connsiteY2" fmla="*/ 0 h 1569244"/>
              <a:gd name="connsiteX3" fmla="*/ 421481 w 721518"/>
              <a:gd name="connsiteY3" fmla="*/ 73818 h 1569244"/>
              <a:gd name="connsiteX4" fmla="*/ 373856 w 721518"/>
              <a:gd name="connsiteY4" fmla="*/ 166687 h 1569244"/>
              <a:gd name="connsiteX5" fmla="*/ 323850 w 721518"/>
              <a:gd name="connsiteY5" fmla="*/ 304800 h 1569244"/>
              <a:gd name="connsiteX6" fmla="*/ 304800 w 721518"/>
              <a:gd name="connsiteY6" fmla="*/ 440531 h 1569244"/>
              <a:gd name="connsiteX7" fmla="*/ 304800 w 721518"/>
              <a:gd name="connsiteY7" fmla="*/ 619125 h 1569244"/>
              <a:gd name="connsiteX8" fmla="*/ 352425 w 721518"/>
              <a:gd name="connsiteY8" fmla="*/ 838200 h 1569244"/>
              <a:gd name="connsiteX9" fmla="*/ 454818 w 721518"/>
              <a:gd name="connsiteY9" fmla="*/ 1026318 h 1569244"/>
              <a:gd name="connsiteX10" fmla="*/ 526256 w 721518"/>
              <a:gd name="connsiteY10" fmla="*/ 1119187 h 1569244"/>
              <a:gd name="connsiteX11" fmla="*/ 631031 w 721518"/>
              <a:gd name="connsiteY11" fmla="*/ 1216818 h 1569244"/>
              <a:gd name="connsiteX12" fmla="*/ 721518 w 721518"/>
              <a:gd name="connsiteY12" fmla="*/ 1278731 h 1569244"/>
              <a:gd name="connsiteX13" fmla="*/ 314324 w 721518"/>
              <a:gd name="connsiteY13" fmla="*/ 1533525 h 1569244"/>
              <a:gd name="connsiteX14" fmla="*/ 73818 w 721518"/>
              <a:gd name="connsiteY14" fmla="*/ 1466848 h 1569244"/>
              <a:gd name="connsiteX15" fmla="*/ 4762 w 721518"/>
              <a:gd name="connsiteY15" fmla="*/ 1273968 h 1569244"/>
              <a:gd name="connsiteX16" fmla="*/ 0 w 721518"/>
              <a:gd name="connsiteY16" fmla="*/ 2381 h 1569244"/>
              <a:gd name="connsiteX0" fmla="*/ 0 w 744141"/>
              <a:gd name="connsiteY0" fmla="*/ 2381 h 1556543"/>
              <a:gd name="connsiteX1" fmla="*/ 0 w 744141"/>
              <a:gd name="connsiteY1" fmla="*/ 2381 h 1556543"/>
              <a:gd name="connsiteX2" fmla="*/ 471487 w 744141"/>
              <a:gd name="connsiteY2" fmla="*/ 0 h 1556543"/>
              <a:gd name="connsiteX3" fmla="*/ 421481 w 744141"/>
              <a:gd name="connsiteY3" fmla="*/ 73818 h 1556543"/>
              <a:gd name="connsiteX4" fmla="*/ 373856 w 744141"/>
              <a:gd name="connsiteY4" fmla="*/ 166687 h 1556543"/>
              <a:gd name="connsiteX5" fmla="*/ 323850 w 744141"/>
              <a:gd name="connsiteY5" fmla="*/ 304800 h 1556543"/>
              <a:gd name="connsiteX6" fmla="*/ 304800 w 744141"/>
              <a:gd name="connsiteY6" fmla="*/ 440531 h 1556543"/>
              <a:gd name="connsiteX7" fmla="*/ 304800 w 744141"/>
              <a:gd name="connsiteY7" fmla="*/ 619125 h 1556543"/>
              <a:gd name="connsiteX8" fmla="*/ 352425 w 744141"/>
              <a:gd name="connsiteY8" fmla="*/ 838200 h 1556543"/>
              <a:gd name="connsiteX9" fmla="*/ 454818 w 744141"/>
              <a:gd name="connsiteY9" fmla="*/ 1026318 h 1556543"/>
              <a:gd name="connsiteX10" fmla="*/ 526256 w 744141"/>
              <a:gd name="connsiteY10" fmla="*/ 1119187 h 1556543"/>
              <a:gd name="connsiteX11" fmla="*/ 631031 w 744141"/>
              <a:gd name="connsiteY11" fmla="*/ 1216818 h 1556543"/>
              <a:gd name="connsiteX12" fmla="*/ 721518 w 744141"/>
              <a:gd name="connsiteY12" fmla="*/ 1278731 h 1556543"/>
              <a:gd name="connsiteX13" fmla="*/ 676275 w 744141"/>
              <a:gd name="connsiteY13" fmla="*/ 1502566 h 1556543"/>
              <a:gd name="connsiteX14" fmla="*/ 314324 w 744141"/>
              <a:gd name="connsiteY14" fmla="*/ 1533525 h 1556543"/>
              <a:gd name="connsiteX15" fmla="*/ 73818 w 744141"/>
              <a:gd name="connsiteY15" fmla="*/ 1466848 h 1556543"/>
              <a:gd name="connsiteX16" fmla="*/ 4762 w 744141"/>
              <a:gd name="connsiteY16" fmla="*/ 1273968 h 1556543"/>
              <a:gd name="connsiteX17" fmla="*/ 0 w 744141"/>
              <a:gd name="connsiteY17" fmla="*/ 2381 h 1556543"/>
              <a:gd name="connsiteX0" fmla="*/ 0 w 743347"/>
              <a:gd name="connsiteY0" fmla="*/ 2381 h 1649412"/>
              <a:gd name="connsiteX1" fmla="*/ 0 w 743347"/>
              <a:gd name="connsiteY1" fmla="*/ 2381 h 1649412"/>
              <a:gd name="connsiteX2" fmla="*/ 471487 w 743347"/>
              <a:gd name="connsiteY2" fmla="*/ 0 h 1649412"/>
              <a:gd name="connsiteX3" fmla="*/ 421481 w 743347"/>
              <a:gd name="connsiteY3" fmla="*/ 73818 h 1649412"/>
              <a:gd name="connsiteX4" fmla="*/ 373856 w 743347"/>
              <a:gd name="connsiteY4" fmla="*/ 166687 h 1649412"/>
              <a:gd name="connsiteX5" fmla="*/ 323850 w 743347"/>
              <a:gd name="connsiteY5" fmla="*/ 304800 h 1649412"/>
              <a:gd name="connsiteX6" fmla="*/ 304800 w 743347"/>
              <a:gd name="connsiteY6" fmla="*/ 440531 h 1649412"/>
              <a:gd name="connsiteX7" fmla="*/ 304800 w 743347"/>
              <a:gd name="connsiteY7" fmla="*/ 619125 h 1649412"/>
              <a:gd name="connsiteX8" fmla="*/ 352425 w 743347"/>
              <a:gd name="connsiteY8" fmla="*/ 838200 h 1649412"/>
              <a:gd name="connsiteX9" fmla="*/ 454818 w 743347"/>
              <a:gd name="connsiteY9" fmla="*/ 1026318 h 1649412"/>
              <a:gd name="connsiteX10" fmla="*/ 526256 w 743347"/>
              <a:gd name="connsiteY10" fmla="*/ 1119187 h 1649412"/>
              <a:gd name="connsiteX11" fmla="*/ 631031 w 743347"/>
              <a:gd name="connsiteY11" fmla="*/ 1216818 h 1649412"/>
              <a:gd name="connsiteX12" fmla="*/ 721518 w 743347"/>
              <a:gd name="connsiteY12" fmla="*/ 1278731 h 1649412"/>
              <a:gd name="connsiteX13" fmla="*/ 676275 w 743347"/>
              <a:gd name="connsiteY13" fmla="*/ 1502566 h 1649412"/>
              <a:gd name="connsiteX14" fmla="*/ 319086 w 743347"/>
              <a:gd name="connsiteY14" fmla="*/ 1626394 h 1649412"/>
              <a:gd name="connsiteX15" fmla="*/ 73818 w 743347"/>
              <a:gd name="connsiteY15" fmla="*/ 1466848 h 1649412"/>
              <a:gd name="connsiteX16" fmla="*/ 4762 w 743347"/>
              <a:gd name="connsiteY16" fmla="*/ 1273968 h 1649412"/>
              <a:gd name="connsiteX17" fmla="*/ 0 w 743347"/>
              <a:gd name="connsiteY17" fmla="*/ 2381 h 164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3347" h="1649412">
                <a:moveTo>
                  <a:pt x="0" y="2381"/>
                </a:moveTo>
                <a:lnTo>
                  <a:pt x="0" y="2381"/>
                </a:lnTo>
                <a:lnTo>
                  <a:pt x="471487" y="0"/>
                </a:lnTo>
                <a:lnTo>
                  <a:pt x="421481" y="73818"/>
                </a:lnTo>
                <a:lnTo>
                  <a:pt x="373856" y="166687"/>
                </a:lnTo>
                <a:lnTo>
                  <a:pt x="323850" y="304800"/>
                </a:lnTo>
                <a:lnTo>
                  <a:pt x="304800" y="440531"/>
                </a:lnTo>
                <a:lnTo>
                  <a:pt x="304800" y="619125"/>
                </a:lnTo>
                <a:lnTo>
                  <a:pt x="352425" y="838200"/>
                </a:lnTo>
                <a:lnTo>
                  <a:pt x="454818" y="1026318"/>
                </a:lnTo>
                <a:lnTo>
                  <a:pt x="526256" y="1119187"/>
                </a:lnTo>
                <a:lnTo>
                  <a:pt x="631031" y="1216818"/>
                </a:lnTo>
                <a:lnTo>
                  <a:pt x="721518" y="1278731"/>
                </a:lnTo>
                <a:cubicBezTo>
                  <a:pt x="711993" y="1312862"/>
                  <a:pt x="743347" y="1444622"/>
                  <a:pt x="676275" y="1502566"/>
                </a:cubicBezTo>
                <a:cubicBezTo>
                  <a:pt x="609203" y="1560510"/>
                  <a:pt x="402430" y="1618853"/>
                  <a:pt x="319086" y="1626394"/>
                </a:cubicBezTo>
                <a:cubicBezTo>
                  <a:pt x="215502" y="1649412"/>
                  <a:pt x="126205" y="1525586"/>
                  <a:pt x="73818" y="1466848"/>
                </a:cubicBezTo>
                <a:cubicBezTo>
                  <a:pt x="21431" y="1408110"/>
                  <a:pt x="21431" y="1509711"/>
                  <a:pt x="4762" y="1273968"/>
                </a:cubicBezTo>
                <a:cubicBezTo>
                  <a:pt x="3968" y="851693"/>
                  <a:pt x="3175" y="429418"/>
                  <a:pt x="0" y="23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0" name="69 Forma libre"/>
          <p:cNvSpPr/>
          <p:nvPr/>
        </p:nvSpPr>
        <p:spPr>
          <a:xfrm>
            <a:off x="3348038" y="1971675"/>
            <a:ext cx="212725" cy="87313"/>
          </a:xfrm>
          <a:custGeom>
            <a:avLst/>
            <a:gdLst>
              <a:gd name="connsiteX0" fmla="*/ 52387 w 159543"/>
              <a:gd name="connsiteY0" fmla="*/ 0 h 88106"/>
              <a:gd name="connsiteX1" fmla="*/ 71437 w 159543"/>
              <a:gd name="connsiteY1" fmla="*/ 50006 h 88106"/>
              <a:gd name="connsiteX2" fmla="*/ 111918 w 159543"/>
              <a:gd name="connsiteY2" fmla="*/ 61913 h 88106"/>
              <a:gd name="connsiteX3" fmla="*/ 133350 w 159543"/>
              <a:gd name="connsiteY3" fmla="*/ 59531 h 88106"/>
              <a:gd name="connsiteX4" fmla="*/ 159543 w 159543"/>
              <a:gd name="connsiteY4" fmla="*/ 61913 h 88106"/>
              <a:gd name="connsiteX5" fmla="*/ 159543 w 159543"/>
              <a:gd name="connsiteY5" fmla="*/ 85725 h 88106"/>
              <a:gd name="connsiteX6" fmla="*/ 57150 w 159543"/>
              <a:gd name="connsiteY6" fmla="*/ 88106 h 88106"/>
              <a:gd name="connsiteX7" fmla="*/ 0 w 159543"/>
              <a:gd name="connsiteY7" fmla="*/ 66675 h 88106"/>
              <a:gd name="connsiteX8" fmla="*/ 52387 w 159543"/>
              <a:gd name="connsiteY8" fmla="*/ 0 h 88106"/>
              <a:gd name="connsiteX0" fmla="*/ 52387 w 178593"/>
              <a:gd name="connsiteY0" fmla="*/ 0 h 88106"/>
              <a:gd name="connsiteX1" fmla="*/ 71437 w 178593"/>
              <a:gd name="connsiteY1" fmla="*/ 50006 h 88106"/>
              <a:gd name="connsiteX2" fmla="*/ 111918 w 178593"/>
              <a:gd name="connsiteY2" fmla="*/ 61913 h 88106"/>
              <a:gd name="connsiteX3" fmla="*/ 133350 w 178593"/>
              <a:gd name="connsiteY3" fmla="*/ 59531 h 88106"/>
              <a:gd name="connsiteX4" fmla="*/ 178593 w 178593"/>
              <a:gd name="connsiteY4" fmla="*/ 28575 h 88106"/>
              <a:gd name="connsiteX5" fmla="*/ 159543 w 178593"/>
              <a:gd name="connsiteY5" fmla="*/ 85725 h 88106"/>
              <a:gd name="connsiteX6" fmla="*/ 57150 w 178593"/>
              <a:gd name="connsiteY6" fmla="*/ 88106 h 88106"/>
              <a:gd name="connsiteX7" fmla="*/ 0 w 178593"/>
              <a:gd name="connsiteY7" fmla="*/ 66675 h 88106"/>
              <a:gd name="connsiteX8" fmla="*/ 52387 w 178593"/>
              <a:gd name="connsiteY8" fmla="*/ 0 h 88106"/>
              <a:gd name="connsiteX0" fmla="*/ 52387 w 207168"/>
              <a:gd name="connsiteY0" fmla="*/ 0 h 88106"/>
              <a:gd name="connsiteX1" fmla="*/ 71437 w 207168"/>
              <a:gd name="connsiteY1" fmla="*/ 50006 h 88106"/>
              <a:gd name="connsiteX2" fmla="*/ 111918 w 207168"/>
              <a:gd name="connsiteY2" fmla="*/ 61913 h 88106"/>
              <a:gd name="connsiteX3" fmla="*/ 133350 w 207168"/>
              <a:gd name="connsiteY3" fmla="*/ 59531 h 88106"/>
              <a:gd name="connsiteX4" fmla="*/ 178593 w 207168"/>
              <a:gd name="connsiteY4" fmla="*/ 28575 h 88106"/>
              <a:gd name="connsiteX5" fmla="*/ 207168 w 207168"/>
              <a:gd name="connsiteY5" fmla="*/ 85725 h 88106"/>
              <a:gd name="connsiteX6" fmla="*/ 57150 w 207168"/>
              <a:gd name="connsiteY6" fmla="*/ 88106 h 88106"/>
              <a:gd name="connsiteX7" fmla="*/ 0 w 207168"/>
              <a:gd name="connsiteY7" fmla="*/ 66675 h 88106"/>
              <a:gd name="connsiteX8" fmla="*/ 52387 w 207168"/>
              <a:gd name="connsiteY8" fmla="*/ 0 h 88106"/>
              <a:gd name="connsiteX0" fmla="*/ 52387 w 211930"/>
              <a:gd name="connsiteY0" fmla="*/ 0 h 88106"/>
              <a:gd name="connsiteX1" fmla="*/ 71437 w 211930"/>
              <a:gd name="connsiteY1" fmla="*/ 50006 h 88106"/>
              <a:gd name="connsiteX2" fmla="*/ 111918 w 211930"/>
              <a:gd name="connsiteY2" fmla="*/ 61913 h 88106"/>
              <a:gd name="connsiteX3" fmla="*/ 133350 w 211930"/>
              <a:gd name="connsiteY3" fmla="*/ 59531 h 88106"/>
              <a:gd name="connsiteX4" fmla="*/ 178593 w 211930"/>
              <a:gd name="connsiteY4" fmla="*/ 28575 h 88106"/>
              <a:gd name="connsiteX5" fmla="*/ 207168 w 211930"/>
              <a:gd name="connsiteY5" fmla="*/ 85725 h 88106"/>
              <a:gd name="connsiteX6" fmla="*/ 57150 w 211930"/>
              <a:gd name="connsiteY6" fmla="*/ 88106 h 88106"/>
              <a:gd name="connsiteX7" fmla="*/ 0 w 211930"/>
              <a:gd name="connsiteY7" fmla="*/ 66675 h 88106"/>
              <a:gd name="connsiteX8" fmla="*/ 52387 w 211930"/>
              <a:gd name="connsiteY8" fmla="*/ 0 h 88106"/>
              <a:gd name="connsiteX0" fmla="*/ 52387 w 211930"/>
              <a:gd name="connsiteY0" fmla="*/ 0 h 88106"/>
              <a:gd name="connsiteX1" fmla="*/ 71437 w 211930"/>
              <a:gd name="connsiteY1" fmla="*/ 50006 h 88106"/>
              <a:gd name="connsiteX2" fmla="*/ 111918 w 211930"/>
              <a:gd name="connsiteY2" fmla="*/ 61913 h 88106"/>
              <a:gd name="connsiteX3" fmla="*/ 133350 w 211930"/>
              <a:gd name="connsiteY3" fmla="*/ 59531 h 88106"/>
              <a:gd name="connsiteX4" fmla="*/ 171449 w 211930"/>
              <a:gd name="connsiteY4" fmla="*/ 11906 h 88106"/>
              <a:gd name="connsiteX5" fmla="*/ 207168 w 211930"/>
              <a:gd name="connsiteY5" fmla="*/ 85725 h 88106"/>
              <a:gd name="connsiteX6" fmla="*/ 57150 w 211930"/>
              <a:gd name="connsiteY6" fmla="*/ 88106 h 88106"/>
              <a:gd name="connsiteX7" fmla="*/ 0 w 211930"/>
              <a:gd name="connsiteY7" fmla="*/ 66675 h 88106"/>
              <a:gd name="connsiteX8" fmla="*/ 52387 w 211930"/>
              <a:gd name="connsiteY8" fmla="*/ 0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30" h="88106">
                <a:moveTo>
                  <a:pt x="52387" y="0"/>
                </a:moveTo>
                <a:lnTo>
                  <a:pt x="71437" y="50006"/>
                </a:lnTo>
                <a:lnTo>
                  <a:pt x="111918" y="61913"/>
                </a:lnTo>
                <a:lnTo>
                  <a:pt x="133350" y="59531"/>
                </a:lnTo>
                <a:lnTo>
                  <a:pt x="171449" y="11906"/>
                </a:lnTo>
                <a:cubicBezTo>
                  <a:pt x="180974" y="30956"/>
                  <a:pt x="211930" y="35718"/>
                  <a:pt x="207168" y="85725"/>
                </a:cubicBezTo>
                <a:lnTo>
                  <a:pt x="57150" y="88106"/>
                </a:lnTo>
                <a:lnTo>
                  <a:pt x="0" y="66675"/>
                </a:lnTo>
                <a:lnTo>
                  <a:pt x="523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40320" name="Oval 32"/>
          <p:cNvSpPr>
            <a:spLocks noChangeArrowheads="1"/>
          </p:cNvSpPr>
          <p:nvPr/>
        </p:nvSpPr>
        <p:spPr bwMode="auto">
          <a:xfrm>
            <a:off x="3409950" y="19351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-0.42825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 animBg="1"/>
      <p:bldP spid="140310" grpId="0" animBg="1"/>
      <p:bldP spid="140322" grpId="0" animBg="1"/>
      <p:bldP spid="64" grpId="0"/>
      <p:bldP spid="140321" grpId="0"/>
      <p:bldP spid="1403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828" t="21114" r="19824" b="47677"/>
          <a:stretch>
            <a:fillRect/>
          </a:stretch>
        </p:blipFill>
        <p:spPr bwMode="auto">
          <a:xfrm>
            <a:off x="1130300" y="288925"/>
            <a:ext cx="6810375" cy="32115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 cstate="print"/>
          <a:srcRect l="36343" t="64948" r="17851" b="19623"/>
          <a:stretch>
            <a:fillRect/>
          </a:stretch>
        </p:blipFill>
        <p:spPr bwMode="auto">
          <a:xfrm>
            <a:off x="722313" y="5041900"/>
            <a:ext cx="7543800" cy="15875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8828" t="52568" r="19971" b="34925"/>
          <a:stretch>
            <a:fillRect/>
          </a:stretch>
        </p:blipFill>
        <p:spPr bwMode="auto">
          <a:xfrm>
            <a:off x="1155700" y="3621088"/>
            <a:ext cx="6784975" cy="12874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143000" y="276225"/>
            <a:ext cx="6786563" cy="32369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3425" y="5053013"/>
            <a:ext cx="7508875" cy="1600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43000" y="3621088"/>
            <a:ext cx="6786563" cy="13001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58863" y="168275"/>
            <a:ext cx="7026275" cy="3405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38213" y="3525838"/>
            <a:ext cx="7423150" cy="1455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5800" y="5005388"/>
            <a:ext cx="7675563" cy="1852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3338513" y="973138"/>
            <a:ext cx="5581650" cy="3954462"/>
          </a:xfrm>
          <a:prstGeom prst="rect">
            <a:avLst/>
          </a:prstGeom>
          <a:solidFill>
            <a:srgbClr val="DD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371850" y="1068388"/>
            <a:ext cx="54403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La recta de carga es la ecuación del circuito definida por la función </a:t>
            </a:r>
            <a:r>
              <a:rPr lang="es-ES_tradnl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_tradnl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s-ES_tradnl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I,V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La intersección entre la característica del diodo </a:t>
            </a:r>
            <a:r>
              <a:rPr lang="es-ES_tradnl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_tradnl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la recta de carga </a:t>
            </a:r>
            <a:r>
              <a:rPr lang="es-ES_tradnl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s-ES_tradnl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define las coordenadas del punto de funcionamiento (</a:t>
            </a:r>
            <a:r>
              <a:rPr lang="es-ES_tradnl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I,V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de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ese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diodo en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ese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circuito.</a:t>
            </a:r>
          </a:p>
          <a:p>
            <a:pPr algn="just">
              <a:tabLst>
                <a:tab pos="355600" algn="l"/>
              </a:tabLst>
            </a:pP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En el circuito de la figura es: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490913" y="4156075"/>
            <a:ext cx="5321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Para su trazado es suficiente definir dos de sus puntos </a:t>
            </a:r>
            <a:r>
              <a:rPr lang="es-ES_tradnl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ES_tradnl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_tradnl" b="1" i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717800" y="5189538"/>
          <a:ext cx="3873500" cy="1141412"/>
        </p:xfrm>
        <a:graphic>
          <a:graphicData uri="http://schemas.openxmlformats.org/presentationml/2006/ole">
            <p:oleObj spid="_x0000_s7171" name="Equation" r:id="rId3" imgW="1981080" imgH="583920" progId="Equation.DSMT4">
              <p:embed/>
            </p:oleObj>
          </a:graphicData>
        </a:graphic>
      </p:graphicFrame>
      <p:grpSp>
        <p:nvGrpSpPr>
          <p:cNvPr id="2" name="10 Grupo"/>
          <p:cNvGrpSpPr/>
          <p:nvPr/>
        </p:nvGrpSpPr>
        <p:grpSpPr>
          <a:xfrm>
            <a:off x="343740" y="948583"/>
            <a:ext cx="2803221" cy="3955926"/>
            <a:chOff x="653140" y="985652"/>
            <a:chExt cx="2363192" cy="3712219"/>
          </a:xfrm>
          <a:solidFill>
            <a:srgbClr val="9BFF9B">
              <a:alpha val="39000"/>
            </a:srgbClr>
          </a:solidFill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7667" t="26924" r="54590" b="28244"/>
            <a:stretch>
              <a:fillRect/>
            </a:stretch>
          </p:blipFill>
          <p:spPr bwMode="auto">
            <a:xfrm>
              <a:off x="653140" y="985652"/>
              <a:ext cx="2363192" cy="3712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653143" y="985652"/>
              <a:ext cx="2351314" cy="37051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/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kern="0" dirty="0">
                <a:solidFill>
                  <a:srgbClr val="FFFFFF"/>
                </a:solidFill>
                <a:latin typeface="+mn-lt"/>
                <a:cs typeface="+mn-cs"/>
              </a:rPr>
              <a:t>Recta de carga y punto de funcionamiento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455988" y="2862263"/>
            <a:ext cx="5391150" cy="11874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543300" y="2884488"/>
          <a:ext cx="5314950" cy="1120775"/>
        </p:xfrm>
        <a:graphic>
          <a:graphicData uri="http://schemas.openxmlformats.org/presentationml/2006/ole">
            <p:oleObj spid="_x0000_s7170" name="Equation" r:id="rId5" imgW="2768400" imgH="583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7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50 Grupo"/>
          <p:cNvGrpSpPr>
            <a:grpSpLocks/>
          </p:cNvGrpSpPr>
          <p:nvPr/>
        </p:nvGrpSpPr>
        <p:grpSpPr bwMode="auto">
          <a:xfrm>
            <a:off x="1852613" y="866775"/>
            <a:ext cx="5438775" cy="4678363"/>
            <a:chOff x="1852551" y="866898"/>
            <a:chExt cx="5438900" cy="4678880"/>
          </a:xfrm>
        </p:grpSpPr>
        <p:sp>
          <p:nvSpPr>
            <p:cNvPr id="8235" name="Rectangle 3"/>
            <p:cNvSpPr>
              <a:spLocks noChangeArrowheads="1"/>
            </p:cNvSpPr>
            <p:nvPr/>
          </p:nvSpPr>
          <p:spPr bwMode="auto">
            <a:xfrm>
              <a:off x="1876301" y="878773"/>
              <a:ext cx="5403273" cy="4664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1852551" y="866898"/>
              <a:ext cx="5438900" cy="46788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</p:grpSp>
      <p:sp>
        <p:nvSpPr>
          <p:cNvPr id="62469" name="Freeform 5"/>
          <p:cNvSpPr>
            <a:spLocks/>
          </p:cNvSpPr>
          <p:nvPr/>
        </p:nvSpPr>
        <p:spPr bwMode="auto">
          <a:xfrm>
            <a:off x="2981325" y="4337050"/>
            <a:ext cx="1781175" cy="685800"/>
          </a:xfrm>
          <a:custGeom>
            <a:avLst/>
            <a:gdLst>
              <a:gd name="T0" fmla="*/ 0 w 1122"/>
              <a:gd name="T1" fmla="*/ 0 h 432"/>
              <a:gd name="T2" fmla="*/ 1122 w 1122"/>
              <a:gd name="T3" fmla="*/ 0 h 432"/>
              <a:gd name="T4" fmla="*/ 1122 w 1122"/>
              <a:gd name="T5" fmla="*/ 432 h 432"/>
              <a:gd name="T6" fmla="*/ 0 60000 65536"/>
              <a:gd name="T7" fmla="*/ 0 60000 65536"/>
              <a:gd name="T8" fmla="*/ 0 60000 65536"/>
              <a:gd name="T9" fmla="*/ 0 w 1122"/>
              <a:gd name="T10" fmla="*/ 0 h 432"/>
              <a:gd name="T11" fmla="*/ 1122 w 112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2" h="432">
                <a:moveTo>
                  <a:pt x="0" y="0"/>
                </a:moveTo>
                <a:lnTo>
                  <a:pt x="1122" y="0"/>
                </a:lnTo>
                <a:lnTo>
                  <a:pt x="1122" y="43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794250" y="40243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s-ES" sz="2400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lang="es-E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611438" y="4141788"/>
            <a:ext cx="344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s-ES" sz="2000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s-ES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591050" y="5003800"/>
            <a:ext cx="433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s-ES" sz="2000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endParaRPr lang="es-ES" sz="2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6362700" y="482123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000000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62479" name="Freeform 15"/>
          <p:cNvSpPr>
            <a:spLocks/>
          </p:cNvSpPr>
          <p:nvPr/>
        </p:nvSpPr>
        <p:spPr bwMode="auto">
          <a:xfrm>
            <a:off x="2981325" y="1768475"/>
            <a:ext cx="2463800" cy="3255963"/>
          </a:xfrm>
          <a:custGeom>
            <a:avLst/>
            <a:gdLst>
              <a:gd name="T0" fmla="*/ 0 w 1552"/>
              <a:gd name="T1" fmla="*/ 2048 h 2051"/>
              <a:gd name="T2" fmla="*/ 592 w 1552"/>
              <a:gd name="T3" fmla="*/ 2048 h 2051"/>
              <a:gd name="T4" fmla="*/ 760 w 1552"/>
              <a:gd name="T5" fmla="*/ 2028 h 2051"/>
              <a:gd name="T6" fmla="*/ 904 w 1552"/>
              <a:gd name="T7" fmla="*/ 1956 h 2051"/>
              <a:gd name="T8" fmla="*/ 1028 w 1552"/>
              <a:gd name="T9" fmla="*/ 1832 h 2051"/>
              <a:gd name="T10" fmla="*/ 1120 w 1552"/>
              <a:gd name="T11" fmla="*/ 1616 h 2051"/>
              <a:gd name="T12" fmla="*/ 1224 w 1552"/>
              <a:gd name="T13" fmla="*/ 1228 h 2051"/>
              <a:gd name="T14" fmla="*/ 1552 w 1552"/>
              <a:gd name="T15" fmla="*/ 0 h 20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2"/>
              <a:gd name="T25" fmla="*/ 0 h 2051"/>
              <a:gd name="T26" fmla="*/ 1552 w 1552"/>
              <a:gd name="T27" fmla="*/ 2051 h 20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2" h="2051">
                <a:moveTo>
                  <a:pt x="0" y="2048"/>
                </a:moveTo>
                <a:cubicBezTo>
                  <a:pt x="232" y="2050"/>
                  <a:pt x="465" y="2051"/>
                  <a:pt x="592" y="2048"/>
                </a:cubicBezTo>
                <a:cubicBezTo>
                  <a:pt x="719" y="2045"/>
                  <a:pt x="708" y="2043"/>
                  <a:pt x="760" y="2028"/>
                </a:cubicBezTo>
                <a:cubicBezTo>
                  <a:pt x="812" y="2013"/>
                  <a:pt x="859" y="1989"/>
                  <a:pt x="904" y="1956"/>
                </a:cubicBezTo>
                <a:cubicBezTo>
                  <a:pt x="949" y="1923"/>
                  <a:pt x="992" y="1889"/>
                  <a:pt x="1028" y="1832"/>
                </a:cubicBezTo>
                <a:cubicBezTo>
                  <a:pt x="1064" y="1775"/>
                  <a:pt x="1087" y="1717"/>
                  <a:pt x="1120" y="1616"/>
                </a:cubicBezTo>
                <a:cubicBezTo>
                  <a:pt x="1153" y="1515"/>
                  <a:pt x="1152" y="1497"/>
                  <a:pt x="1224" y="1228"/>
                </a:cubicBezTo>
                <a:cubicBezTo>
                  <a:pt x="1296" y="959"/>
                  <a:pt x="1424" y="479"/>
                  <a:pt x="1552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2987675" y="3006725"/>
            <a:ext cx="2711450" cy="2025650"/>
          </a:xfrm>
          <a:prstGeom prst="line">
            <a:avLst/>
          </a:prstGeom>
          <a:noFill/>
          <a:ln w="38100">
            <a:solidFill>
              <a:srgbClr val="008E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4692650" y="4276725"/>
            <a:ext cx="130175" cy="1301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206" name="Freeform 19"/>
          <p:cNvSpPr>
            <a:spLocks/>
          </p:cNvSpPr>
          <p:nvPr/>
        </p:nvSpPr>
        <p:spPr bwMode="auto">
          <a:xfrm>
            <a:off x="2981325" y="1427163"/>
            <a:ext cx="3384550" cy="3600450"/>
          </a:xfrm>
          <a:custGeom>
            <a:avLst/>
            <a:gdLst>
              <a:gd name="T0" fmla="*/ 0 w 2132"/>
              <a:gd name="T1" fmla="*/ 0 h 2268"/>
              <a:gd name="T2" fmla="*/ 0 w 2132"/>
              <a:gd name="T3" fmla="*/ 2268 h 2268"/>
              <a:gd name="T4" fmla="*/ 2132 w 2132"/>
              <a:gd name="T5" fmla="*/ 2268 h 2268"/>
              <a:gd name="T6" fmla="*/ 0 60000 65536"/>
              <a:gd name="T7" fmla="*/ 0 60000 65536"/>
              <a:gd name="T8" fmla="*/ 0 60000 65536"/>
              <a:gd name="T9" fmla="*/ 0 w 2132"/>
              <a:gd name="T10" fmla="*/ 0 h 2268"/>
              <a:gd name="T11" fmla="*/ 2132 w 2132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2268">
                <a:moveTo>
                  <a:pt x="0" y="0"/>
                </a:moveTo>
                <a:lnTo>
                  <a:pt x="0" y="2268"/>
                </a:lnTo>
                <a:lnTo>
                  <a:pt x="2132" y="226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 rot="5400000">
            <a:off x="4596606" y="506650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 rot="5400000">
            <a:off x="6228556" y="506650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 rot="5400000">
            <a:off x="3507581" y="506650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rot="5400000">
            <a:off x="4050506" y="506650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rot="5400000">
            <a:off x="5139531" y="5066507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2" name="Line 25"/>
          <p:cNvSpPr>
            <a:spLocks noChangeShapeType="1"/>
          </p:cNvSpPr>
          <p:nvPr/>
        </p:nvSpPr>
        <p:spPr bwMode="auto">
          <a:xfrm>
            <a:off x="2909888" y="1643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3" name="Line 26"/>
          <p:cNvSpPr>
            <a:spLocks noChangeShapeType="1"/>
          </p:cNvSpPr>
          <p:nvPr/>
        </p:nvSpPr>
        <p:spPr bwMode="auto">
          <a:xfrm>
            <a:off x="2909888" y="23304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4" name="Line 27"/>
          <p:cNvSpPr>
            <a:spLocks noChangeShapeType="1"/>
          </p:cNvSpPr>
          <p:nvPr/>
        </p:nvSpPr>
        <p:spPr bwMode="auto">
          <a:xfrm>
            <a:off x="2909888" y="30099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5" name="Line 28"/>
          <p:cNvSpPr>
            <a:spLocks noChangeShapeType="1"/>
          </p:cNvSpPr>
          <p:nvPr/>
        </p:nvSpPr>
        <p:spPr bwMode="auto">
          <a:xfrm>
            <a:off x="2909888" y="36766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6" name="Line 29"/>
          <p:cNvSpPr>
            <a:spLocks noChangeShapeType="1"/>
          </p:cNvSpPr>
          <p:nvPr/>
        </p:nvSpPr>
        <p:spPr bwMode="auto">
          <a:xfrm>
            <a:off x="2909888" y="43592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17" name="Text Box 31"/>
          <p:cNvSpPr txBox="1">
            <a:spLocks noChangeArrowheads="1"/>
          </p:cNvSpPr>
          <p:nvPr/>
        </p:nvSpPr>
        <p:spPr bwMode="auto">
          <a:xfrm>
            <a:off x="2825750" y="10287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rgbClr val="000000"/>
                </a:solidFill>
                <a:latin typeface="Times New Roman" pitchFamily="18" charset="0"/>
              </a:rPr>
              <a:t>I </a:t>
            </a:r>
          </a:p>
        </p:txBody>
      </p:sp>
      <p:sp>
        <p:nvSpPr>
          <p:cNvPr id="821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>
                <a:solidFill>
                  <a:srgbClr val="FFFFFF"/>
                </a:solidFill>
              </a:rPr>
              <a:t>Recta de carga y punto de funcionamiento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863725" y="5949950"/>
            <a:ext cx="544036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s-ES" sz="2000" b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</a:rPr>
              <a:t> (I</a:t>
            </a:r>
            <a:r>
              <a:rPr lang="es-ES" sz="2000" b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</a:rPr>
              <a:t> ; V</a:t>
            </a:r>
            <a:r>
              <a:rPr lang="es-ES" sz="2000" b="1" baseline="-2500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</a:rPr>
              <a:t>) =</a:t>
            </a:r>
            <a:r>
              <a:rPr lang="es-ES" sz="20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sz="2000" b="1">
                <a:solidFill>
                  <a:srgbClr val="FF0000"/>
                </a:solidFill>
                <a:latin typeface="Times New Roman" pitchFamily="18" charset="0"/>
              </a:rPr>
              <a:t>Punto de funcionamiento del diodo</a:t>
            </a:r>
          </a:p>
        </p:txBody>
      </p:sp>
      <p:grpSp>
        <p:nvGrpSpPr>
          <p:cNvPr id="3" name="49 Grupo"/>
          <p:cNvGrpSpPr>
            <a:grpSpLocks/>
          </p:cNvGrpSpPr>
          <p:nvPr/>
        </p:nvGrpSpPr>
        <p:grpSpPr bwMode="auto">
          <a:xfrm>
            <a:off x="5518150" y="4489450"/>
            <a:ext cx="533400" cy="962025"/>
            <a:chOff x="5707536" y="4857132"/>
            <a:chExt cx="533400" cy="961776"/>
          </a:xfrm>
        </p:grpSpPr>
        <p:sp>
          <p:nvSpPr>
            <p:cNvPr id="8231" name="Line 4"/>
            <p:cNvSpPr>
              <a:spLocks noChangeShapeType="1"/>
            </p:cNvSpPr>
            <p:nvPr/>
          </p:nvSpPr>
          <p:spPr bwMode="auto">
            <a:xfrm rot="5400000">
              <a:off x="5862317" y="5434189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32" name="Oval 18"/>
            <p:cNvSpPr>
              <a:spLocks noChangeArrowheads="1"/>
            </p:cNvSpPr>
            <p:nvPr/>
          </p:nvSpPr>
          <p:spPr bwMode="auto">
            <a:xfrm>
              <a:off x="5820249" y="5334970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233" name="47 Grupo"/>
            <p:cNvGrpSpPr>
              <a:grpSpLocks/>
            </p:cNvGrpSpPr>
            <p:nvPr/>
          </p:nvGrpSpPr>
          <p:grpSpPr bwMode="auto">
            <a:xfrm>
              <a:off x="5707536" y="4857132"/>
              <a:ext cx="533400" cy="961776"/>
              <a:chOff x="5707536" y="4857132"/>
              <a:chExt cx="533400" cy="961776"/>
            </a:xfrm>
          </p:grpSpPr>
          <p:sp>
            <p:nvSpPr>
              <p:cNvPr id="8234" name="Text Box 8"/>
              <p:cNvSpPr txBox="1">
                <a:spLocks noChangeArrowheads="1"/>
              </p:cNvSpPr>
              <p:nvPr/>
            </p:nvSpPr>
            <p:spPr bwMode="auto">
              <a:xfrm>
                <a:off x="5707536" y="4857132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r>
                  <a:rPr lang="es-ES" sz="2400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s-E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8194" name="Object 2"/>
              <p:cNvGraphicFramePr>
                <a:graphicFrameLocks noChangeAspect="1"/>
              </p:cNvGraphicFramePr>
              <p:nvPr/>
            </p:nvGraphicFramePr>
            <p:xfrm>
              <a:off x="5763737" y="5480421"/>
              <a:ext cx="277481" cy="338487"/>
            </p:xfrm>
            <a:graphic>
              <a:graphicData uri="http://schemas.openxmlformats.org/presentationml/2006/ole">
                <p:oleObj spid="_x0000_s8194" name="Equation" r:id="rId3" imgW="114120" imgH="139680" progId="Equation.DSMT4">
                  <p:embed/>
                </p:oleObj>
              </a:graphicData>
            </a:graphic>
          </p:graphicFrame>
        </p:grpSp>
      </p:grpSp>
      <p:grpSp>
        <p:nvGrpSpPr>
          <p:cNvPr id="5" name="48 Grupo"/>
          <p:cNvGrpSpPr>
            <a:grpSpLocks/>
          </p:cNvGrpSpPr>
          <p:nvPr/>
        </p:nvGrpSpPr>
        <p:grpSpPr bwMode="auto">
          <a:xfrm>
            <a:off x="2544763" y="2609850"/>
            <a:ext cx="1022350" cy="719138"/>
            <a:chOff x="2734892" y="2978562"/>
            <a:chExt cx="1021607" cy="719138"/>
          </a:xfrm>
        </p:grpSpPr>
        <p:sp>
          <p:nvSpPr>
            <p:cNvPr id="8228" name="Oval 30"/>
            <p:cNvSpPr>
              <a:spLocks noChangeArrowheads="1"/>
            </p:cNvSpPr>
            <p:nvPr/>
          </p:nvSpPr>
          <p:spPr bwMode="auto">
            <a:xfrm>
              <a:off x="3115149" y="3306145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229" name="46 Grupo"/>
            <p:cNvGrpSpPr>
              <a:grpSpLocks/>
            </p:cNvGrpSpPr>
            <p:nvPr/>
          </p:nvGrpSpPr>
          <p:grpSpPr bwMode="auto">
            <a:xfrm>
              <a:off x="2734892" y="2978562"/>
              <a:ext cx="1021607" cy="719138"/>
              <a:chOff x="2734892" y="2978562"/>
              <a:chExt cx="1021607" cy="719138"/>
            </a:xfrm>
          </p:grpSpPr>
          <p:sp>
            <p:nvSpPr>
              <p:cNvPr id="8230" name="Text Box 9"/>
              <p:cNvSpPr txBox="1">
                <a:spLocks noChangeArrowheads="1"/>
              </p:cNvSpPr>
              <p:nvPr/>
            </p:nvSpPr>
            <p:spPr bwMode="auto">
              <a:xfrm>
                <a:off x="3223099" y="3004520"/>
                <a:ext cx="5334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40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r>
                  <a:rPr lang="es-ES" sz="2400" baseline="-25000">
                    <a:solidFill>
                      <a:srgbClr val="000000"/>
                    </a:solidFill>
                    <a:latin typeface="Times New Roman" pitchFamily="18" charset="0"/>
                  </a:rPr>
                  <a:t>1 </a:t>
                </a:r>
                <a:endParaRPr lang="es-E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aphicFrame>
            <p:nvGraphicFramePr>
              <p:cNvPr id="8195" name="Object 3"/>
              <p:cNvGraphicFramePr>
                <a:graphicFrameLocks noChangeAspect="1"/>
              </p:cNvGraphicFramePr>
              <p:nvPr/>
            </p:nvGraphicFramePr>
            <p:xfrm>
              <a:off x="2734892" y="2978562"/>
              <a:ext cx="322262" cy="719138"/>
            </p:xfrm>
            <a:graphic>
              <a:graphicData uri="http://schemas.openxmlformats.org/presentationml/2006/ole">
                <p:oleObj spid="_x0000_s8195" name="Equation" r:id="rId4" imgW="164880" imgH="368280" progId="Equation.DSMT4">
                  <p:embed/>
                </p:oleObj>
              </a:graphicData>
            </a:graphic>
          </p:graphicFrame>
        </p:grpSp>
      </p:grpSp>
      <p:grpSp>
        <p:nvGrpSpPr>
          <p:cNvPr id="7" name="41 Grupo"/>
          <p:cNvGrpSpPr>
            <a:grpSpLocks/>
          </p:cNvGrpSpPr>
          <p:nvPr/>
        </p:nvGrpSpPr>
        <p:grpSpPr bwMode="auto">
          <a:xfrm>
            <a:off x="2849563" y="3101975"/>
            <a:ext cx="1365250" cy="1055688"/>
            <a:chOff x="3040084" y="3469843"/>
            <a:chExt cx="1364877" cy="1055361"/>
          </a:xfrm>
        </p:grpSpPr>
        <p:sp>
          <p:nvSpPr>
            <p:cNvPr id="8226" name="Text Box 7"/>
            <p:cNvSpPr txBox="1">
              <a:spLocks noChangeArrowheads="1"/>
            </p:cNvSpPr>
            <p:nvPr/>
          </p:nvSpPr>
          <p:spPr bwMode="auto">
            <a:xfrm>
              <a:off x="3981099" y="3469843"/>
              <a:ext cx="4238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i="1">
                  <a:solidFill>
                    <a:srgbClr val="008E00"/>
                  </a:solidFill>
                  <a:latin typeface="Times New Roman" pitchFamily="18" charset="0"/>
                </a:rPr>
                <a:t>f</a:t>
              </a:r>
              <a:r>
                <a:rPr lang="es-ES" sz="2400" i="1" baseline="-25000">
                  <a:solidFill>
                    <a:srgbClr val="008E00"/>
                  </a:solidFill>
                  <a:latin typeface="Times New Roman" pitchFamily="18" charset="0"/>
                </a:rPr>
                <a:t>2</a:t>
              </a:r>
              <a:endParaRPr lang="es-ES" sz="2400" i="1">
                <a:solidFill>
                  <a:srgbClr val="008E00"/>
                </a:solidFill>
                <a:latin typeface="Times New Roman" pitchFamily="18" charset="0"/>
              </a:endParaRPr>
            </a:p>
          </p:txBody>
        </p:sp>
        <p:sp>
          <p:nvSpPr>
            <p:cNvPr id="8227" name="38 CuadroTexto"/>
            <p:cNvSpPr txBox="1">
              <a:spLocks noChangeArrowheads="1"/>
            </p:cNvSpPr>
            <p:nvPr/>
          </p:nvSpPr>
          <p:spPr bwMode="auto">
            <a:xfrm>
              <a:off x="3040084" y="4001984"/>
              <a:ext cx="13181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400">
                  <a:solidFill>
                    <a:srgbClr val="008E00"/>
                  </a:solidFill>
                  <a:latin typeface="Calibri" pitchFamily="34" charset="0"/>
                  <a:cs typeface="Calibri" pitchFamily="34" charset="0"/>
                </a:rPr>
                <a:t>Recta de </a:t>
              </a:r>
            </a:p>
            <a:p>
              <a:pPr algn="ctr"/>
              <a:r>
                <a:rPr lang="es-ES_tradnl" sz="1400">
                  <a:solidFill>
                    <a:srgbClr val="008E00"/>
                  </a:solidFill>
                  <a:latin typeface="Calibri" pitchFamily="34" charset="0"/>
                  <a:cs typeface="Calibri" pitchFamily="34" charset="0"/>
                </a:rPr>
                <a:t>carga</a:t>
              </a:r>
            </a:p>
          </p:txBody>
        </p:sp>
      </p:grpSp>
      <p:grpSp>
        <p:nvGrpSpPr>
          <p:cNvPr id="8" name="42 Grupo"/>
          <p:cNvGrpSpPr>
            <a:grpSpLocks/>
          </p:cNvGrpSpPr>
          <p:nvPr/>
        </p:nvGrpSpPr>
        <p:grpSpPr bwMode="auto">
          <a:xfrm>
            <a:off x="4892675" y="1460500"/>
            <a:ext cx="1317625" cy="1509713"/>
            <a:chOff x="5082640" y="1828799"/>
            <a:chExt cx="1318161" cy="1509096"/>
          </a:xfrm>
        </p:grpSpPr>
        <p:sp>
          <p:nvSpPr>
            <p:cNvPr id="8224" name="Text Box 6"/>
            <p:cNvSpPr txBox="1">
              <a:spLocks noChangeArrowheads="1"/>
            </p:cNvSpPr>
            <p:nvPr/>
          </p:nvSpPr>
          <p:spPr bwMode="auto">
            <a:xfrm>
              <a:off x="5437661" y="2880695"/>
              <a:ext cx="4238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i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r>
                <a:rPr lang="es-ES" sz="2400" i="1" baseline="-2500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s-ES" sz="2400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25" name="40 CuadroTexto"/>
            <p:cNvSpPr txBox="1">
              <a:spLocks noChangeArrowheads="1"/>
            </p:cNvSpPr>
            <p:nvPr/>
          </p:nvSpPr>
          <p:spPr bwMode="auto">
            <a:xfrm>
              <a:off x="5082640" y="1828799"/>
              <a:ext cx="13181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4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Característica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4" grpId="0"/>
      <p:bldP spid="62476" grpId="0"/>
      <p:bldP spid="62477" grpId="0"/>
      <p:bldP spid="62479" grpId="0" animBg="1"/>
      <p:bldP spid="62480" grpId="0" animBg="1"/>
      <p:bldP spid="62481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solidFill>
            <a:srgbClr val="A0287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Julio V Santos Benito      </a:t>
            </a:r>
            <a:r>
              <a:rPr lang="es-E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jsb@ua.es</a:t>
            </a:r>
            <a:r>
              <a:rPr lang="es-E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Dpto. Física Aplicada      Universidad de Alicante</a:t>
            </a:r>
          </a:p>
        </p:txBody>
      </p:sp>
      <p:sp>
        <p:nvSpPr>
          <p:cNvPr id="95235" name="2 CuadroTexto"/>
          <p:cNvSpPr txBox="1">
            <a:spLocks noChangeArrowheads="1"/>
          </p:cNvSpPr>
          <p:nvPr/>
        </p:nvSpPr>
        <p:spPr bwMode="auto">
          <a:xfrm>
            <a:off x="3176588" y="2201863"/>
            <a:ext cx="2682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9600" b="1">
                <a:solidFill>
                  <a:srgbClr val="FFFF00"/>
                </a:solidFill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27316" t="24561" r="44185" b="58737"/>
          <a:stretch>
            <a:fillRect/>
          </a:stretch>
        </p:blipFill>
        <p:spPr bwMode="auto">
          <a:xfrm>
            <a:off x="360363" y="1552575"/>
            <a:ext cx="831373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9900" y="1612900"/>
            <a:ext cx="8059738" cy="877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5 Rectángulo"/>
          <p:cNvSpPr/>
          <p:nvPr/>
        </p:nvSpPr>
        <p:spPr>
          <a:xfrm>
            <a:off x="452438" y="2943225"/>
            <a:ext cx="8061325" cy="91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9" name="8 Rectángulo"/>
          <p:cNvSpPr/>
          <p:nvPr/>
        </p:nvSpPr>
        <p:spPr>
          <a:xfrm>
            <a:off x="561975" y="2630488"/>
            <a:ext cx="8061325" cy="35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" name="9 Rectángulo"/>
          <p:cNvSpPr/>
          <p:nvPr/>
        </p:nvSpPr>
        <p:spPr>
          <a:xfrm>
            <a:off x="388938" y="3873500"/>
            <a:ext cx="8061325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77831" name="10 Rectángulo"/>
          <p:cNvSpPr>
            <a:spLocks noChangeArrowheads="1"/>
          </p:cNvSpPr>
          <p:nvPr/>
        </p:nvSpPr>
        <p:spPr bwMode="auto">
          <a:xfrm>
            <a:off x="3416300" y="549275"/>
            <a:ext cx="2068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rgbClr val="0070C0"/>
                </a:solidFill>
                <a:latin typeface="Calibri" pitchFamily="34" charset="0"/>
              </a:rPr>
              <a:t>Física y Química.</a:t>
            </a:r>
          </a:p>
          <a:p>
            <a:pPr algn="ctr"/>
            <a:r>
              <a:rPr lang="es-ES_tradnl" b="1">
                <a:solidFill>
                  <a:srgbClr val="0070C0"/>
                </a:solidFill>
                <a:latin typeface="Calibri" pitchFamily="34" charset="0"/>
              </a:rPr>
              <a:t>2º y 3º ESO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57200"/>
            <a:ext cx="4151313" cy="638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600" b="1" dirty="0" smtClean="0">
                <a:solidFill>
                  <a:srgbClr val="FFFF00"/>
                </a:solidFill>
              </a:rPr>
              <a:t>DIODO DE UNIÓN</a:t>
            </a:r>
            <a:endParaRPr lang="es-ES_tradnl" sz="3600" b="1" dirty="0">
              <a:solidFill>
                <a:srgbClr val="FFFF00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517525" y="1190625"/>
            <a:ext cx="803751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77850" y="1587500"/>
            <a:ext cx="7615238" cy="368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Semiconductores.</a:t>
            </a:r>
          </a:p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Unión P-N: el diodo  de unión.</a:t>
            </a:r>
          </a:p>
          <a:p>
            <a:pPr marL="342900" indent="17463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 Polarización directa.</a:t>
            </a:r>
          </a:p>
          <a:p>
            <a:pPr marL="342900" indent="17463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 Polarización inversa.</a:t>
            </a:r>
          </a:p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3. Rectificación de una corriente alterna.</a:t>
            </a:r>
          </a:p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4. Característica del diodo.</a:t>
            </a:r>
          </a:p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bg1"/>
                </a:solidFill>
                <a:latin typeface="+mn-lt"/>
                <a:cs typeface="+mn-cs"/>
              </a:rPr>
              <a:t>5. Recta de carga y punto de funcionamiento.	</a:t>
            </a:r>
          </a:p>
          <a:p>
            <a:pPr marL="342900" indent="-34290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_tradnl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420938" y="2514600"/>
            <a:ext cx="477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>
                <a:solidFill>
                  <a:srgbClr val="FFFFFF"/>
                </a:solidFill>
              </a:rPr>
              <a:t>Semiconductores</a:t>
            </a:r>
            <a:endParaRPr lang="es-ES" b="1">
              <a:solidFill>
                <a:srgbClr val="FFFFFF"/>
              </a:solidFill>
            </a:endParaRPr>
          </a:p>
        </p:txBody>
      </p:sp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 cstate="print"/>
          <a:srcRect l="24400" t="26334" r="5144" b="33730"/>
          <a:stretch>
            <a:fillRect/>
          </a:stretch>
        </p:blipFill>
        <p:spPr bwMode="auto">
          <a:xfrm>
            <a:off x="288925" y="1304925"/>
            <a:ext cx="8589963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FFFF"/>
                </a:solidFill>
              </a:rPr>
              <a:t>Clasificación de las sustancias atendiendo a su conductividad.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7525" y="1865313"/>
            <a:ext cx="91440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713" y="2443163"/>
            <a:ext cx="914400" cy="34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850" y="3297238"/>
            <a:ext cx="914400" cy="34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7525" y="3910013"/>
            <a:ext cx="91440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71638" y="1865313"/>
            <a:ext cx="28638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671638" y="2370138"/>
            <a:ext cx="2863850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71638" y="3043238"/>
            <a:ext cx="286385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71638" y="3886200"/>
            <a:ext cx="2863850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49850" y="1865313"/>
            <a:ext cx="28638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49850" y="2490788"/>
            <a:ext cx="28638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149850" y="3200400"/>
            <a:ext cx="3440113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53013" y="3946525"/>
            <a:ext cx="2863850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12738" y="1328738"/>
            <a:ext cx="8518525" cy="29956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l="24669" t="23850" r="24445" b="17583"/>
          <a:stretch>
            <a:fillRect/>
          </a:stretch>
        </p:blipFill>
        <p:spPr bwMode="auto">
          <a:xfrm>
            <a:off x="444500" y="661988"/>
            <a:ext cx="8229600" cy="59197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solidFill>
                  <a:srgbClr val="FFFFFF"/>
                </a:solidFill>
              </a:rPr>
              <a:t>Variación de la conductividad (</a:t>
            </a:r>
            <a:r>
              <a:rPr lang="el-GR">
                <a:solidFill>
                  <a:srgbClr val="FFFFFF"/>
                </a:solidFill>
              </a:rPr>
              <a:t>σ</a:t>
            </a:r>
            <a:r>
              <a:rPr lang="es-ES">
                <a:solidFill>
                  <a:srgbClr val="FFFFFF"/>
                </a:solidFill>
              </a:rPr>
              <a:t>) y de la resistividad (</a:t>
            </a:r>
            <a:r>
              <a:rPr lang="el-GR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s-ES">
                <a:solidFill>
                  <a:srgbClr val="FFFFFF"/>
                </a:solidFill>
              </a:rPr>
              <a:t>) con la temperatura.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" y="649288"/>
            <a:ext cx="8193088" cy="5932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32125" y="877888"/>
            <a:ext cx="2286000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14638" y="3898900"/>
            <a:ext cx="2803525" cy="3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8625" y="1674813"/>
            <a:ext cx="2255838" cy="149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287963" y="1757363"/>
            <a:ext cx="2300287" cy="138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98625" y="4286250"/>
            <a:ext cx="2255838" cy="149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286375" y="4462463"/>
            <a:ext cx="2492375" cy="113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1722438" y="1839913"/>
            <a:ext cx="1863725" cy="1247775"/>
          </a:xfrm>
          <a:custGeom>
            <a:avLst/>
            <a:gdLst>
              <a:gd name="connsiteX0" fmla="*/ 0 w 1864426"/>
              <a:gd name="connsiteY0" fmla="*/ 0 h 1246909"/>
              <a:gd name="connsiteX1" fmla="*/ 166255 w 1864426"/>
              <a:gd name="connsiteY1" fmla="*/ 380011 h 1246909"/>
              <a:gd name="connsiteX2" fmla="*/ 439387 w 1864426"/>
              <a:gd name="connsiteY2" fmla="*/ 712520 h 1246909"/>
              <a:gd name="connsiteX3" fmla="*/ 938151 w 1864426"/>
              <a:gd name="connsiteY3" fmla="*/ 1056904 h 1246909"/>
              <a:gd name="connsiteX4" fmla="*/ 1864426 w 1864426"/>
              <a:gd name="connsiteY4" fmla="*/ 1246909 h 1246909"/>
              <a:gd name="connsiteX0" fmla="*/ 0 w 1864426"/>
              <a:gd name="connsiteY0" fmla="*/ 0 h 1246909"/>
              <a:gd name="connsiteX1" fmla="*/ 166255 w 1864426"/>
              <a:gd name="connsiteY1" fmla="*/ 380011 h 1246909"/>
              <a:gd name="connsiteX2" fmla="*/ 439387 w 1864426"/>
              <a:gd name="connsiteY2" fmla="*/ 741095 h 1246909"/>
              <a:gd name="connsiteX3" fmla="*/ 938151 w 1864426"/>
              <a:gd name="connsiteY3" fmla="*/ 1056904 h 1246909"/>
              <a:gd name="connsiteX4" fmla="*/ 1864426 w 1864426"/>
              <a:gd name="connsiteY4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426" h="1246909">
                <a:moveTo>
                  <a:pt x="0" y="0"/>
                </a:moveTo>
                <a:cubicBezTo>
                  <a:pt x="46512" y="130629"/>
                  <a:pt x="93024" y="256495"/>
                  <a:pt x="166255" y="380011"/>
                </a:cubicBezTo>
                <a:cubicBezTo>
                  <a:pt x="239486" y="503527"/>
                  <a:pt x="310738" y="628280"/>
                  <a:pt x="439387" y="741095"/>
                </a:cubicBezTo>
                <a:cubicBezTo>
                  <a:pt x="568036" y="853911"/>
                  <a:pt x="700644" y="972602"/>
                  <a:pt x="938151" y="1056904"/>
                </a:cubicBezTo>
                <a:cubicBezTo>
                  <a:pt x="1175658" y="1141206"/>
                  <a:pt x="1520041" y="1196439"/>
                  <a:pt x="1864426" y="12469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 flipV="1">
            <a:off x="5284788" y="1852613"/>
            <a:ext cx="2006600" cy="99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Forma libre"/>
          <p:cNvSpPr/>
          <p:nvPr/>
        </p:nvSpPr>
        <p:spPr>
          <a:xfrm>
            <a:off x="1757363" y="4654550"/>
            <a:ext cx="2043112" cy="1022350"/>
          </a:xfrm>
          <a:custGeom>
            <a:avLst/>
            <a:gdLst>
              <a:gd name="connsiteX0" fmla="*/ 0 w 2042556"/>
              <a:gd name="connsiteY0" fmla="*/ 1021278 h 1021278"/>
              <a:gd name="connsiteX1" fmla="*/ 736271 w 2042556"/>
              <a:gd name="connsiteY1" fmla="*/ 831273 h 1021278"/>
              <a:gd name="connsiteX2" fmla="*/ 1401289 w 2042556"/>
              <a:gd name="connsiteY2" fmla="*/ 522514 h 1021278"/>
              <a:gd name="connsiteX3" fmla="*/ 2042556 w 2042556"/>
              <a:gd name="connsiteY3" fmla="*/ 0 h 10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2556" h="1021278">
                <a:moveTo>
                  <a:pt x="0" y="1021278"/>
                </a:moveTo>
                <a:cubicBezTo>
                  <a:pt x="251361" y="967839"/>
                  <a:pt x="502723" y="914400"/>
                  <a:pt x="736271" y="831273"/>
                </a:cubicBezTo>
                <a:cubicBezTo>
                  <a:pt x="969819" y="748146"/>
                  <a:pt x="1183575" y="661059"/>
                  <a:pt x="1401289" y="522514"/>
                </a:cubicBezTo>
                <a:cubicBezTo>
                  <a:pt x="1619003" y="383969"/>
                  <a:pt x="1830779" y="191984"/>
                  <a:pt x="2042556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5286375" y="4706938"/>
            <a:ext cx="2209800" cy="5873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1227138" y="1250950"/>
            <a:ext cx="2924175" cy="237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752975" y="1250950"/>
            <a:ext cx="3127375" cy="2370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143000" y="4198938"/>
            <a:ext cx="3008313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52975" y="4283075"/>
            <a:ext cx="3127375" cy="202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4538" y="838200"/>
          <a:ext cx="7704137" cy="5256213"/>
        </p:xfrm>
        <a:graphic>
          <a:graphicData uri="http://schemas.openxmlformats.org/presentationml/2006/ole">
            <p:oleObj spid="_x0000_s1026" name="Dibujo" r:id="rId3" imgW="8229600" imgH="5943600" progId="Presentations.Drawing.17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rgbClr val="FFFFFF"/>
                </a:solidFill>
              </a:rPr>
              <a:t>Semiconductores intrínsecos: modelo de la red cristalina del Ge y del Si (en 2 dimensione).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8 Grupo"/>
          <p:cNvGrpSpPr>
            <a:grpSpLocks/>
          </p:cNvGrpSpPr>
          <p:nvPr/>
        </p:nvGrpSpPr>
        <p:grpSpPr bwMode="auto">
          <a:xfrm>
            <a:off x="795338" y="1708150"/>
            <a:ext cx="6934200" cy="3533775"/>
            <a:chOff x="1330325" y="1268413"/>
            <a:chExt cx="6934200" cy="3533775"/>
          </a:xfrm>
        </p:grpSpPr>
        <p:sp>
          <p:nvSpPr>
            <p:cNvPr id="82963" name="Oval 3"/>
            <p:cNvSpPr>
              <a:spLocks noChangeArrowheads="1"/>
            </p:cNvSpPr>
            <p:nvPr/>
          </p:nvSpPr>
          <p:spPr bwMode="auto">
            <a:xfrm rot="-563487">
              <a:off x="1377950" y="1301750"/>
              <a:ext cx="1811338" cy="1811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4" name="Oval 9"/>
            <p:cNvSpPr>
              <a:spLocks noChangeArrowheads="1"/>
            </p:cNvSpPr>
            <p:nvPr/>
          </p:nvSpPr>
          <p:spPr bwMode="auto">
            <a:xfrm rot="-563487">
              <a:off x="3046413" y="1301750"/>
              <a:ext cx="1812925" cy="1811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5" name="Oval 13"/>
            <p:cNvSpPr>
              <a:spLocks noChangeArrowheads="1"/>
            </p:cNvSpPr>
            <p:nvPr/>
          </p:nvSpPr>
          <p:spPr bwMode="auto">
            <a:xfrm rot="-563487">
              <a:off x="4733925" y="1301750"/>
              <a:ext cx="1811338" cy="1811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6" name="Oval 17"/>
            <p:cNvSpPr>
              <a:spLocks noChangeArrowheads="1"/>
            </p:cNvSpPr>
            <p:nvPr/>
          </p:nvSpPr>
          <p:spPr bwMode="auto">
            <a:xfrm rot="-563487">
              <a:off x="6419850" y="1301750"/>
              <a:ext cx="1811338" cy="18113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2967" name="106 Grupo"/>
            <p:cNvGrpSpPr>
              <a:grpSpLocks/>
            </p:cNvGrpSpPr>
            <p:nvPr/>
          </p:nvGrpSpPr>
          <p:grpSpPr bwMode="auto">
            <a:xfrm>
              <a:off x="1330325" y="1268413"/>
              <a:ext cx="6934200" cy="1395412"/>
              <a:chOff x="1330325" y="1268413"/>
              <a:chExt cx="6934200" cy="1395412"/>
            </a:xfrm>
          </p:grpSpPr>
          <p:sp>
            <p:nvSpPr>
              <p:cNvPr id="83003" name="Oval 2"/>
              <p:cNvSpPr>
                <a:spLocks noChangeArrowheads="1"/>
              </p:cNvSpPr>
              <p:nvPr/>
            </p:nvSpPr>
            <p:spPr bwMode="auto">
              <a:xfrm rot="-603999">
                <a:off x="1985963" y="1933575"/>
                <a:ext cx="568325" cy="56991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4" name="Oval 4"/>
              <p:cNvSpPr>
                <a:spLocks noChangeArrowheads="1"/>
              </p:cNvSpPr>
              <p:nvPr/>
            </p:nvSpPr>
            <p:spPr bwMode="auto">
              <a:xfrm rot="-738782">
                <a:off x="2505075" y="1268413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5" name="Oval 5"/>
              <p:cNvSpPr>
                <a:spLocks noChangeArrowheads="1"/>
              </p:cNvSpPr>
              <p:nvPr/>
            </p:nvSpPr>
            <p:spPr bwMode="auto">
              <a:xfrm rot="-738782">
                <a:off x="1330325" y="1768475"/>
                <a:ext cx="206375" cy="2047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6" name="Oval 6"/>
              <p:cNvSpPr>
                <a:spLocks noChangeArrowheads="1"/>
              </p:cNvSpPr>
              <p:nvPr/>
            </p:nvSpPr>
            <p:spPr bwMode="auto">
              <a:xfrm rot="-738782">
                <a:off x="1817688" y="1276350"/>
                <a:ext cx="204787" cy="2047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7" name="Oval 7"/>
              <p:cNvSpPr>
                <a:spLocks noChangeArrowheads="1"/>
              </p:cNvSpPr>
              <p:nvPr/>
            </p:nvSpPr>
            <p:spPr bwMode="auto">
              <a:xfrm rot="-738782">
                <a:off x="1357313" y="2457450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8" name="Oval 8"/>
              <p:cNvSpPr>
                <a:spLocks noChangeArrowheads="1"/>
              </p:cNvSpPr>
              <p:nvPr/>
            </p:nvSpPr>
            <p:spPr bwMode="auto">
              <a:xfrm rot="-603999">
                <a:off x="3654425" y="1933575"/>
                <a:ext cx="569913" cy="56991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9" name="Oval 10"/>
              <p:cNvSpPr>
                <a:spLocks noChangeArrowheads="1"/>
              </p:cNvSpPr>
              <p:nvPr/>
            </p:nvSpPr>
            <p:spPr bwMode="auto">
              <a:xfrm rot="-738782">
                <a:off x="4173538" y="126841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0" name="Oval 11"/>
              <p:cNvSpPr>
                <a:spLocks noChangeArrowheads="1"/>
              </p:cNvSpPr>
              <p:nvPr/>
            </p:nvSpPr>
            <p:spPr bwMode="auto">
              <a:xfrm rot="-738782">
                <a:off x="3486150" y="1276350"/>
                <a:ext cx="206375" cy="2047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1" name="Oval 12"/>
              <p:cNvSpPr>
                <a:spLocks noChangeArrowheads="1"/>
              </p:cNvSpPr>
              <p:nvPr/>
            </p:nvSpPr>
            <p:spPr bwMode="auto">
              <a:xfrm rot="-603999">
                <a:off x="5340350" y="1933575"/>
                <a:ext cx="569913" cy="56991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2" name="Oval 14"/>
              <p:cNvSpPr>
                <a:spLocks noChangeArrowheads="1"/>
              </p:cNvSpPr>
              <p:nvPr/>
            </p:nvSpPr>
            <p:spPr bwMode="auto">
              <a:xfrm rot="-738782">
                <a:off x="5861050" y="1268413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3" name="Oval 15"/>
              <p:cNvSpPr>
                <a:spLocks noChangeArrowheads="1"/>
              </p:cNvSpPr>
              <p:nvPr/>
            </p:nvSpPr>
            <p:spPr bwMode="auto">
              <a:xfrm rot="-738782">
                <a:off x="5172075" y="1276350"/>
                <a:ext cx="206375" cy="2047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4" name="Oval 16"/>
              <p:cNvSpPr>
                <a:spLocks noChangeArrowheads="1"/>
              </p:cNvSpPr>
              <p:nvPr/>
            </p:nvSpPr>
            <p:spPr bwMode="auto">
              <a:xfrm rot="-603999">
                <a:off x="7027863" y="1933575"/>
                <a:ext cx="568325" cy="56991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5" name="Oval 18"/>
              <p:cNvSpPr>
                <a:spLocks noChangeArrowheads="1"/>
              </p:cNvSpPr>
              <p:nvPr/>
            </p:nvSpPr>
            <p:spPr bwMode="auto">
              <a:xfrm rot="-738782">
                <a:off x="7546975" y="1268413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6" name="Oval 19"/>
              <p:cNvSpPr>
                <a:spLocks noChangeArrowheads="1"/>
              </p:cNvSpPr>
              <p:nvPr/>
            </p:nvSpPr>
            <p:spPr bwMode="auto">
              <a:xfrm rot="-738782">
                <a:off x="8051800" y="2433638"/>
                <a:ext cx="204788" cy="2047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7" name="Oval 20"/>
              <p:cNvSpPr>
                <a:spLocks noChangeArrowheads="1"/>
              </p:cNvSpPr>
              <p:nvPr/>
            </p:nvSpPr>
            <p:spPr bwMode="auto">
              <a:xfrm rot="-738782">
                <a:off x="6859588" y="1276350"/>
                <a:ext cx="204787" cy="2047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8" name="Oval 21"/>
              <p:cNvSpPr>
                <a:spLocks noChangeArrowheads="1"/>
              </p:cNvSpPr>
              <p:nvPr/>
            </p:nvSpPr>
            <p:spPr bwMode="auto">
              <a:xfrm rot="-738782">
                <a:off x="8058150" y="17446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19" name="Oval 22"/>
              <p:cNvSpPr>
                <a:spLocks noChangeArrowheads="1"/>
              </p:cNvSpPr>
              <p:nvPr/>
            </p:nvSpPr>
            <p:spPr bwMode="auto">
              <a:xfrm rot="-738782">
                <a:off x="3009900" y="2433638"/>
                <a:ext cx="204788" cy="2047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20" name="Oval 23"/>
              <p:cNvSpPr>
                <a:spLocks noChangeArrowheads="1"/>
              </p:cNvSpPr>
              <p:nvPr/>
            </p:nvSpPr>
            <p:spPr bwMode="auto">
              <a:xfrm rot="-738782">
                <a:off x="3016250" y="17446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21" name="Oval 24"/>
              <p:cNvSpPr>
                <a:spLocks noChangeArrowheads="1"/>
              </p:cNvSpPr>
              <p:nvPr/>
            </p:nvSpPr>
            <p:spPr bwMode="auto">
              <a:xfrm rot="-738782">
                <a:off x="4678363" y="2433638"/>
                <a:ext cx="206375" cy="2047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22" name="Oval 25"/>
              <p:cNvSpPr>
                <a:spLocks noChangeArrowheads="1"/>
              </p:cNvSpPr>
              <p:nvPr/>
            </p:nvSpPr>
            <p:spPr bwMode="auto">
              <a:xfrm rot="-738782">
                <a:off x="4686300" y="1744663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23" name="Oval 26"/>
              <p:cNvSpPr>
                <a:spLocks noChangeArrowheads="1"/>
              </p:cNvSpPr>
              <p:nvPr/>
            </p:nvSpPr>
            <p:spPr bwMode="auto">
              <a:xfrm rot="-738782">
                <a:off x="6364288" y="2433638"/>
                <a:ext cx="206375" cy="20478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24" name="Oval 27"/>
              <p:cNvSpPr>
                <a:spLocks noChangeArrowheads="1"/>
              </p:cNvSpPr>
              <p:nvPr/>
            </p:nvSpPr>
            <p:spPr bwMode="auto">
              <a:xfrm rot="-738782">
                <a:off x="6372225" y="17446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968" name="Oval 29"/>
            <p:cNvSpPr>
              <a:spLocks noChangeArrowheads="1"/>
            </p:cNvSpPr>
            <p:nvPr/>
          </p:nvSpPr>
          <p:spPr bwMode="auto">
            <a:xfrm rot="-563487">
              <a:off x="1377950" y="2949575"/>
              <a:ext cx="1811338" cy="1812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9" name="Oval 35"/>
            <p:cNvSpPr>
              <a:spLocks noChangeArrowheads="1"/>
            </p:cNvSpPr>
            <p:nvPr/>
          </p:nvSpPr>
          <p:spPr bwMode="auto">
            <a:xfrm rot="-563487">
              <a:off x="3046413" y="2949575"/>
              <a:ext cx="1812925" cy="1812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0" name="Oval 39"/>
            <p:cNvSpPr>
              <a:spLocks noChangeArrowheads="1"/>
            </p:cNvSpPr>
            <p:nvPr/>
          </p:nvSpPr>
          <p:spPr bwMode="auto">
            <a:xfrm rot="-563487">
              <a:off x="4733925" y="2949575"/>
              <a:ext cx="1811338" cy="1812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1" name="Oval 43"/>
            <p:cNvSpPr>
              <a:spLocks noChangeArrowheads="1"/>
            </p:cNvSpPr>
            <p:nvPr/>
          </p:nvSpPr>
          <p:spPr bwMode="auto">
            <a:xfrm rot="-563487">
              <a:off x="6419850" y="2949575"/>
              <a:ext cx="1811338" cy="18129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2" name="Oval 45"/>
            <p:cNvSpPr>
              <a:spLocks noChangeArrowheads="1"/>
            </p:cNvSpPr>
            <p:nvPr/>
          </p:nvSpPr>
          <p:spPr bwMode="auto">
            <a:xfrm rot="-738782">
              <a:off x="8051800" y="4081463"/>
              <a:ext cx="204788" cy="20637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3" name="Oval 47"/>
            <p:cNvSpPr>
              <a:spLocks noChangeArrowheads="1"/>
            </p:cNvSpPr>
            <p:nvPr/>
          </p:nvSpPr>
          <p:spPr bwMode="auto">
            <a:xfrm rot="-738782">
              <a:off x="8058150" y="3394075"/>
              <a:ext cx="206375" cy="20637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82974" name="107 Grupo"/>
            <p:cNvGrpSpPr>
              <a:grpSpLocks/>
            </p:cNvGrpSpPr>
            <p:nvPr/>
          </p:nvGrpSpPr>
          <p:grpSpPr bwMode="auto">
            <a:xfrm>
              <a:off x="1330325" y="3394075"/>
              <a:ext cx="6450013" cy="1408113"/>
              <a:chOff x="1330325" y="3394075"/>
              <a:chExt cx="6450013" cy="1408113"/>
            </a:xfrm>
          </p:grpSpPr>
          <p:sp>
            <p:nvSpPr>
              <p:cNvPr id="82983" name="Oval 28"/>
              <p:cNvSpPr>
                <a:spLocks noChangeArrowheads="1"/>
              </p:cNvSpPr>
              <p:nvPr/>
            </p:nvSpPr>
            <p:spPr bwMode="auto">
              <a:xfrm rot="-603999">
                <a:off x="1985963" y="3582988"/>
                <a:ext cx="568325" cy="569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4" name="Oval 30"/>
              <p:cNvSpPr>
                <a:spLocks noChangeArrowheads="1"/>
              </p:cNvSpPr>
              <p:nvPr/>
            </p:nvSpPr>
            <p:spPr bwMode="auto">
              <a:xfrm rot="-738782">
                <a:off x="1839913" y="459581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5" name="Oval 31"/>
              <p:cNvSpPr>
                <a:spLocks noChangeArrowheads="1"/>
              </p:cNvSpPr>
              <p:nvPr/>
            </p:nvSpPr>
            <p:spPr bwMode="auto">
              <a:xfrm rot="-738782">
                <a:off x="1330325" y="3416300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6" name="Oval 32"/>
              <p:cNvSpPr>
                <a:spLocks noChangeArrowheads="1"/>
              </p:cNvSpPr>
              <p:nvPr/>
            </p:nvSpPr>
            <p:spPr bwMode="auto">
              <a:xfrm rot="-738782">
                <a:off x="2532063" y="4578350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7" name="Oval 33"/>
              <p:cNvSpPr>
                <a:spLocks noChangeArrowheads="1"/>
              </p:cNvSpPr>
              <p:nvPr/>
            </p:nvSpPr>
            <p:spPr bwMode="auto">
              <a:xfrm rot="-738782">
                <a:off x="1357313" y="41068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8" name="Oval 34"/>
              <p:cNvSpPr>
                <a:spLocks noChangeArrowheads="1"/>
              </p:cNvSpPr>
              <p:nvPr/>
            </p:nvSpPr>
            <p:spPr bwMode="auto">
              <a:xfrm rot="-603999">
                <a:off x="3654425" y="3582988"/>
                <a:ext cx="569913" cy="569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89" name="Oval 36"/>
              <p:cNvSpPr>
                <a:spLocks noChangeArrowheads="1"/>
              </p:cNvSpPr>
              <p:nvPr/>
            </p:nvSpPr>
            <p:spPr bwMode="auto">
              <a:xfrm rot="-738782">
                <a:off x="3508375" y="459581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0" name="Oval 37"/>
              <p:cNvSpPr>
                <a:spLocks noChangeArrowheads="1"/>
              </p:cNvSpPr>
              <p:nvPr/>
            </p:nvSpPr>
            <p:spPr bwMode="auto">
              <a:xfrm rot="-738782">
                <a:off x="4202113" y="4578350"/>
                <a:ext cx="204787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1" name="Oval 38"/>
              <p:cNvSpPr>
                <a:spLocks noChangeArrowheads="1"/>
              </p:cNvSpPr>
              <p:nvPr/>
            </p:nvSpPr>
            <p:spPr bwMode="auto">
              <a:xfrm rot="-603999">
                <a:off x="5340350" y="3582988"/>
                <a:ext cx="569913" cy="569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2" name="Oval 40"/>
              <p:cNvSpPr>
                <a:spLocks noChangeArrowheads="1"/>
              </p:cNvSpPr>
              <p:nvPr/>
            </p:nvSpPr>
            <p:spPr bwMode="auto">
              <a:xfrm rot="-738782">
                <a:off x="5195888" y="4595813"/>
                <a:ext cx="204787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3" name="Oval 41"/>
              <p:cNvSpPr>
                <a:spLocks noChangeArrowheads="1"/>
              </p:cNvSpPr>
              <p:nvPr/>
            </p:nvSpPr>
            <p:spPr bwMode="auto">
              <a:xfrm rot="-738782">
                <a:off x="5888038" y="4578350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4" name="Oval 42"/>
              <p:cNvSpPr>
                <a:spLocks noChangeArrowheads="1"/>
              </p:cNvSpPr>
              <p:nvPr/>
            </p:nvSpPr>
            <p:spPr bwMode="auto">
              <a:xfrm rot="-603999">
                <a:off x="7027863" y="3582988"/>
                <a:ext cx="568325" cy="56991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5" name="Oval 44"/>
              <p:cNvSpPr>
                <a:spLocks noChangeArrowheads="1"/>
              </p:cNvSpPr>
              <p:nvPr/>
            </p:nvSpPr>
            <p:spPr bwMode="auto">
              <a:xfrm rot="-738782">
                <a:off x="6881813" y="459581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6" name="Oval 46"/>
              <p:cNvSpPr>
                <a:spLocks noChangeArrowheads="1"/>
              </p:cNvSpPr>
              <p:nvPr/>
            </p:nvSpPr>
            <p:spPr bwMode="auto">
              <a:xfrm rot="-738782">
                <a:off x="7573963" y="4578350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7" name="Oval 48"/>
              <p:cNvSpPr>
                <a:spLocks noChangeArrowheads="1"/>
              </p:cNvSpPr>
              <p:nvPr/>
            </p:nvSpPr>
            <p:spPr bwMode="auto">
              <a:xfrm rot="-738782">
                <a:off x="3009900" y="4081463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8" name="Oval 49"/>
              <p:cNvSpPr>
                <a:spLocks noChangeArrowheads="1"/>
              </p:cNvSpPr>
              <p:nvPr/>
            </p:nvSpPr>
            <p:spPr bwMode="auto">
              <a:xfrm rot="-738782">
                <a:off x="3016250" y="3394075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2999" name="Oval 50"/>
              <p:cNvSpPr>
                <a:spLocks noChangeArrowheads="1"/>
              </p:cNvSpPr>
              <p:nvPr/>
            </p:nvSpPr>
            <p:spPr bwMode="auto">
              <a:xfrm rot="-738782">
                <a:off x="4678363" y="40814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0" name="Oval 51"/>
              <p:cNvSpPr>
                <a:spLocks noChangeArrowheads="1"/>
              </p:cNvSpPr>
              <p:nvPr/>
            </p:nvSpPr>
            <p:spPr bwMode="auto">
              <a:xfrm rot="-738782">
                <a:off x="4686300" y="3394075"/>
                <a:ext cx="204788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1" name="Oval 52"/>
              <p:cNvSpPr>
                <a:spLocks noChangeArrowheads="1"/>
              </p:cNvSpPr>
              <p:nvPr/>
            </p:nvSpPr>
            <p:spPr bwMode="auto">
              <a:xfrm rot="-738782">
                <a:off x="6364288" y="4081463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83002" name="Oval 53"/>
              <p:cNvSpPr>
                <a:spLocks noChangeArrowheads="1"/>
              </p:cNvSpPr>
              <p:nvPr/>
            </p:nvSpPr>
            <p:spPr bwMode="auto">
              <a:xfrm rot="-738782">
                <a:off x="6372225" y="3394075"/>
                <a:ext cx="206375" cy="20637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2975" name="Oval 54"/>
            <p:cNvSpPr>
              <a:spLocks noChangeArrowheads="1"/>
            </p:cNvSpPr>
            <p:nvPr/>
          </p:nvSpPr>
          <p:spPr bwMode="auto">
            <a:xfrm rot="-738782">
              <a:off x="1839913" y="2947988"/>
              <a:ext cx="206375" cy="2047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6" name="Oval 55"/>
            <p:cNvSpPr>
              <a:spLocks noChangeArrowheads="1"/>
            </p:cNvSpPr>
            <p:nvPr/>
          </p:nvSpPr>
          <p:spPr bwMode="auto">
            <a:xfrm rot="-738782">
              <a:off x="2532063" y="2930525"/>
              <a:ext cx="206375" cy="2047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7" name="Oval 56"/>
            <p:cNvSpPr>
              <a:spLocks noChangeArrowheads="1"/>
            </p:cNvSpPr>
            <p:nvPr/>
          </p:nvSpPr>
          <p:spPr bwMode="auto">
            <a:xfrm rot="-738782">
              <a:off x="3508375" y="2947988"/>
              <a:ext cx="206375" cy="2047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8" name="Oval 57"/>
            <p:cNvSpPr>
              <a:spLocks noChangeArrowheads="1"/>
            </p:cNvSpPr>
            <p:nvPr/>
          </p:nvSpPr>
          <p:spPr bwMode="auto">
            <a:xfrm rot="-738782">
              <a:off x="4202113" y="2930525"/>
              <a:ext cx="204787" cy="2047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79" name="Oval 58"/>
            <p:cNvSpPr>
              <a:spLocks noChangeArrowheads="1"/>
            </p:cNvSpPr>
            <p:nvPr/>
          </p:nvSpPr>
          <p:spPr bwMode="auto">
            <a:xfrm rot="-738782">
              <a:off x="5195888" y="2947988"/>
              <a:ext cx="204787" cy="2047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80" name="Oval 59"/>
            <p:cNvSpPr>
              <a:spLocks noChangeArrowheads="1"/>
            </p:cNvSpPr>
            <p:nvPr/>
          </p:nvSpPr>
          <p:spPr bwMode="auto">
            <a:xfrm rot="-738782">
              <a:off x="5888038" y="2930525"/>
              <a:ext cx="206375" cy="2047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81" name="Oval 60"/>
            <p:cNvSpPr>
              <a:spLocks noChangeArrowheads="1"/>
            </p:cNvSpPr>
            <p:nvPr/>
          </p:nvSpPr>
          <p:spPr bwMode="auto">
            <a:xfrm rot="-738782">
              <a:off x="6881813" y="2947988"/>
              <a:ext cx="206375" cy="2047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82" name="Oval 61"/>
            <p:cNvSpPr>
              <a:spLocks noChangeArrowheads="1"/>
            </p:cNvSpPr>
            <p:nvPr/>
          </p:nvSpPr>
          <p:spPr bwMode="auto">
            <a:xfrm rot="-738782">
              <a:off x="7573963" y="2930525"/>
              <a:ext cx="206375" cy="2047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3368675" y="6018213"/>
            <a:ext cx="2274888" cy="371475"/>
            <a:chOff x="2144" y="3387"/>
            <a:chExt cx="1433" cy="234"/>
          </a:xfrm>
        </p:grpSpPr>
        <p:sp>
          <p:nvSpPr>
            <p:cNvPr id="82960" name="Rectangle 87"/>
            <p:cNvSpPr>
              <a:spLocks noChangeArrowheads="1"/>
            </p:cNvSpPr>
            <p:nvPr/>
          </p:nvSpPr>
          <p:spPr bwMode="auto">
            <a:xfrm>
              <a:off x="2144" y="3396"/>
              <a:ext cx="1342" cy="22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1" name="Oval 88"/>
            <p:cNvSpPr>
              <a:spLocks noChangeArrowheads="1"/>
            </p:cNvSpPr>
            <p:nvPr/>
          </p:nvSpPr>
          <p:spPr bwMode="auto">
            <a:xfrm rot="-738782">
              <a:off x="2293" y="3440"/>
              <a:ext cx="130" cy="13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82962" name="Text Box 89"/>
            <p:cNvSpPr txBox="1">
              <a:spLocks noChangeArrowheads="1"/>
            </p:cNvSpPr>
            <p:nvPr/>
          </p:nvSpPr>
          <p:spPr bwMode="auto">
            <a:xfrm>
              <a:off x="2478" y="3387"/>
              <a:ext cx="10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>
                  <a:solidFill>
                    <a:srgbClr val="000000"/>
                  </a:solidFill>
                </a:rPr>
                <a:t>= electrones</a:t>
              </a:r>
            </a:p>
          </p:txBody>
        </p:sp>
      </p:grpSp>
      <p:sp>
        <p:nvSpPr>
          <p:cNvPr id="82948" name="Text Box 9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FFFFFF"/>
                </a:solidFill>
              </a:rPr>
              <a:t>Desplazamiento de cargas en semiconductores</a:t>
            </a:r>
          </a:p>
        </p:txBody>
      </p:sp>
      <p:grpSp>
        <p:nvGrpSpPr>
          <p:cNvPr id="6" name="117 Grupo"/>
          <p:cNvGrpSpPr>
            <a:grpSpLocks/>
          </p:cNvGrpSpPr>
          <p:nvPr/>
        </p:nvGrpSpPr>
        <p:grpSpPr bwMode="auto">
          <a:xfrm>
            <a:off x="474663" y="744538"/>
            <a:ext cx="8669337" cy="4667250"/>
            <a:chOff x="475012" y="743773"/>
            <a:chExt cx="8668988" cy="4668551"/>
          </a:xfrm>
        </p:grpSpPr>
        <p:sp>
          <p:nvSpPr>
            <p:cNvPr id="82950" name="Line 14"/>
            <p:cNvSpPr>
              <a:spLocks noChangeShapeType="1"/>
            </p:cNvSpPr>
            <p:nvPr/>
          </p:nvSpPr>
          <p:spPr bwMode="auto">
            <a:xfrm>
              <a:off x="475012" y="3464770"/>
              <a:ext cx="7835819" cy="0"/>
            </a:xfrm>
            <a:prstGeom prst="line">
              <a:avLst/>
            </a:prstGeom>
            <a:noFill/>
            <a:ln w="38100">
              <a:solidFill>
                <a:srgbClr val="7DDD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82951" name="Group 23"/>
            <p:cNvGrpSpPr>
              <a:grpSpLocks/>
            </p:cNvGrpSpPr>
            <p:nvPr/>
          </p:nvGrpSpPr>
          <p:grpSpPr bwMode="auto">
            <a:xfrm>
              <a:off x="1959464" y="743773"/>
              <a:ext cx="7184536" cy="3041651"/>
              <a:chOff x="-1351" y="-1654"/>
              <a:chExt cx="3595" cy="1916"/>
            </a:xfrm>
          </p:grpSpPr>
          <p:sp>
            <p:nvSpPr>
              <p:cNvPr id="82956" name="Text Box 21"/>
              <p:cNvSpPr txBox="1">
                <a:spLocks noChangeArrowheads="1"/>
              </p:cNvSpPr>
              <p:nvPr/>
            </p:nvSpPr>
            <p:spPr bwMode="auto">
              <a:xfrm>
                <a:off x="1865" y="-180"/>
                <a:ext cx="379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4000" b="1">
                    <a:solidFill>
                      <a:srgbClr val="7DDDFF"/>
                    </a:solidFill>
                  </a:rPr>
                  <a:t>E</a:t>
                </a:r>
              </a:p>
            </p:txBody>
          </p:sp>
          <p:sp>
            <p:nvSpPr>
              <p:cNvPr id="82957" name="Line 22"/>
              <p:cNvSpPr>
                <a:spLocks noChangeShapeType="1"/>
              </p:cNvSpPr>
              <p:nvPr/>
            </p:nvSpPr>
            <p:spPr bwMode="auto">
              <a:xfrm>
                <a:off x="1909" y="-142"/>
                <a:ext cx="160" cy="0"/>
              </a:xfrm>
              <a:prstGeom prst="line">
                <a:avLst/>
              </a:prstGeom>
              <a:noFill/>
              <a:ln w="9525">
                <a:solidFill>
                  <a:srgbClr val="7DDD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958" name="Text Box 21"/>
              <p:cNvSpPr txBox="1">
                <a:spLocks noChangeArrowheads="1"/>
              </p:cNvSpPr>
              <p:nvPr/>
            </p:nvSpPr>
            <p:spPr bwMode="auto">
              <a:xfrm>
                <a:off x="-1351" y="-1654"/>
                <a:ext cx="325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4000" b="1">
                    <a:solidFill>
                      <a:srgbClr val="7DDDFF"/>
                    </a:solidFill>
                  </a:rPr>
                  <a:t>E = campo eléctrico</a:t>
                </a:r>
              </a:p>
            </p:txBody>
          </p:sp>
          <p:sp>
            <p:nvSpPr>
              <p:cNvPr id="82959" name="Line 22"/>
              <p:cNvSpPr>
                <a:spLocks noChangeShapeType="1"/>
              </p:cNvSpPr>
              <p:nvPr/>
            </p:nvSpPr>
            <p:spPr bwMode="auto">
              <a:xfrm>
                <a:off x="-1294" y="-1601"/>
                <a:ext cx="160" cy="0"/>
              </a:xfrm>
              <a:prstGeom prst="line">
                <a:avLst/>
              </a:prstGeom>
              <a:noFill/>
              <a:ln w="9525">
                <a:solidFill>
                  <a:srgbClr val="7DDD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952" name="Line 14"/>
            <p:cNvSpPr>
              <a:spLocks noChangeShapeType="1"/>
            </p:cNvSpPr>
            <p:nvPr/>
          </p:nvSpPr>
          <p:spPr bwMode="auto">
            <a:xfrm>
              <a:off x="475012" y="2657248"/>
              <a:ext cx="7835819" cy="0"/>
            </a:xfrm>
            <a:prstGeom prst="line">
              <a:avLst/>
            </a:prstGeom>
            <a:noFill/>
            <a:ln w="38100">
              <a:solidFill>
                <a:srgbClr val="7DDD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53" name="Line 14"/>
            <p:cNvSpPr>
              <a:spLocks noChangeShapeType="1"/>
            </p:cNvSpPr>
            <p:nvPr/>
          </p:nvSpPr>
          <p:spPr bwMode="auto">
            <a:xfrm>
              <a:off x="475012" y="1564718"/>
              <a:ext cx="7835819" cy="0"/>
            </a:xfrm>
            <a:prstGeom prst="line">
              <a:avLst/>
            </a:prstGeom>
            <a:noFill/>
            <a:ln w="38100">
              <a:solidFill>
                <a:srgbClr val="7DDD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54" name="Line 14"/>
            <p:cNvSpPr>
              <a:spLocks noChangeShapeType="1"/>
            </p:cNvSpPr>
            <p:nvPr/>
          </p:nvSpPr>
          <p:spPr bwMode="auto">
            <a:xfrm>
              <a:off x="475012" y="4331669"/>
              <a:ext cx="7835819" cy="0"/>
            </a:xfrm>
            <a:prstGeom prst="line">
              <a:avLst/>
            </a:prstGeom>
            <a:noFill/>
            <a:ln w="38100">
              <a:solidFill>
                <a:srgbClr val="7DDD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955" name="Line 14"/>
            <p:cNvSpPr>
              <a:spLocks noChangeShapeType="1"/>
            </p:cNvSpPr>
            <p:nvPr/>
          </p:nvSpPr>
          <p:spPr bwMode="auto">
            <a:xfrm>
              <a:off x="475012" y="5412324"/>
              <a:ext cx="7835819" cy="0"/>
            </a:xfrm>
            <a:prstGeom prst="line">
              <a:avLst/>
            </a:prstGeom>
            <a:noFill/>
            <a:ln w="38100">
              <a:solidFill>
                <a:srgbClr val="7DDD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14955</TotalTime>
  <Words>812</Words>
  <Application>Microsoft Office PowerPoint</Application>
  <PresentationFormat>Presentación en pantalla (4:3)</PresentationFormat>
  <Paragraphs>180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1" baseType="lpstr">
      <vt:lpstr>Tema de Office</vt:lpstr>
      <vt:lpstr>2_Diseño predeterminado</vt:lpstr>
      <vt:lpstr>1_Tema de Office</vt:lpstr>
      <vt:lpstr>3_Diseño predeterminado</vt:lpstr>
      <vt:lpstr>Diseño predeterminado</vt:lpstr>
      <vt:lpstr>1_Diseño predeterminado</vt:lpstr>
      <vt:lpstr>2_Tema de Office</vt:lpstr>
      <vt:lpstr>3_Tema de Office</vt:lpstr>
      <vt:lpstr>4_Tema de Office</vt:lpstr>
      <vt:lpstr>5_Diseño predeterminado</vt:lpstr>
      <vt:lpstr>Dibujo</vt:lpstr>
      <vt:lpstr>Equation</vt:lpstr>
      <vt:lpstr>Diapositiva 1</vt:lpstr>
      <vt:lpstr>Diapositiva 2</vt:lpstr>
      <vt:lpstr>Diapositiva 3</vt:lpstr>
      <vt:lpstr>DIODO DE UNIÓN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DIODO DE UNIÓN</dc:title>
  <dc:creator>jvsb</dc:creator>
  <cp:lastModifiedBy>jvsb</cp:lastModifiedBy>
  <cp:revision>74</cp:revision>
  <dcterms:created xsi:type="dcterms:W3CDTF">2015-11-19T11:26:23Z</dcterms:created>
  <dcterms:modified xsi:type="dcterms:W3CDTF">2017-06-16T06:58:21Z</dcterms:modified>
</cp:coreProperties>
</file>